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74" r:id="rId1"/>
    <p:sldMasterId id="2147484004" r:id="rId2"/>
  </p:sldMasterIdLst>
  <p:notesMasterIdLst>
    <p:notesMasterId r:id="rId36"/>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54C9ED-65A6-4021-B220-7806E639FDBC}">
          <p14:sldIdLst>
            <p14:sldId id="256"/>
          </p14:sldIdLst>
        </p14:section>
        <p14:section name="Untitled Section" id="{2FEC4323-D757-4139-89D5-D21F788C34B0}">
          <p14:sldIdLst>
            <p14:sldId id="257"/>
            <p14:sldId id="259"/>
            <p14:sldId id="260"/>
            <p14:sldId id="261"/>
            <p14:sldId id="262"/>
            <p14:sldId id="263"/>
            <p14:sldId id="264"/>
            <p14:sldId id="265"/>
            <p14:sldId id="266"/>
            <p14:sldId id="267"/>
            <p14:sldId id="268"/>
            <p14:sldId id="269"/>
            <p14:sldId id="270"/>
            <p14:sldId id="271"/>
            <p14:sldId id="272"/>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43" autoAdjust="0"/>
    <p:restoredTop sz="79585" autoAdjust="0"/>
  </p:normalViewPr>
  <p:slideViewPr>
    <p:cSldViewPr snapToGrid="0">
      <p:cViewPr varScale="1">
        <p:scale>
          <a:sx n="99" d="100"/>
          <a:sy n="99" d="100"/>
        </p:scale>
        <p:origin x="149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53A40-86D6-471B-8C83-0C5B343435C4}" type="doc">
      <dgm:prSet loTypeId="urn:microsoft.com/office/officeart/2005/8/layout/bProcess4" loCatId="process" qsTypeId="urn:microsoft.com/office/officeart/2005/8/quickstyle/simple1" qsCatId="simple" csTypeId="urn:microsoft.com/office/officeart/2005/8/colors/accent0_3" csCatId="mainScheme" phldr="1"/>
      <dgm:spPr/>
      <dgm:t>
        <a:bodyPr/>
        <a:lstStyle/>
        <a:p>
          <a:endParaRPr lang="en-US"/>
        </a:p>
      </dgm:t>
    </dgm:pt>
    <dgm:pt modelId="{B4EF5630-1ABD-4EA2-89B3-ACB2DA421B63}">
      <dgm:prSet/>
      <dgm:spPr/>
      <dgm:t>
        <a:bodyPr/>
        <a:lstStyle/>
        <a:p>
          <a:r>
            <a:rPr lang="en-US" dirty="0" err="1">
              <a:latin typeface="Arial" panose="020B0604020202020204" pitchFamily="34" charset="0"/>
              <a:cs typeface="Arial" panose="020B0604020202020204" pitchFamily="34" charset="0"/>
            </a:rPr>
            <a:t>רכב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אוטונומי</a:t>
          </a:r>
          <a:endParaRPr lang="en-US" dirty="0">
            <a:latin typeface="Arial" panose="020B0604020202020204" pitchFamily="34" charset="0"/>
            <a:cs typeface="Arial" panose="020B0604020202020204" pitchFamily="34" charset="0"/>
          </a:endParaRPr>
        </a:p>
      </dgm:t>
    </dgm:pt>
    <dgm:pt modelId="{A406F69C-6722-48F8-8073-6C6A9BC8FF02}" type="parTrans" cxnId="{C665AEA9-B370-4157-A494-39FCC6D6FB00}">
      <dgm:prSet/>
      <dgm:spPr/>
      <dgm:t>
        <a:bodyPr/>
        <a:lstStyle/>
        <a:p>
          <a:endParaRPr lang="en-US">
            <a:latin typeface="Arial" panose="020B0604020202020204" pitchFamily="34" charset="0"/>
            <a:cs typeface="Arial" panose="020B0604020202020204" pitchFamily="34" charset="0"/>
          </a:endParaRPr>
        </a:p>
      </dgm:t>
    </dgm:pt>
    <dgm:pt modelId="{27962E15-701F-48F9-BC19-875683F51FD3}" type="sibTrans" cxnId="{C665AEA9-B370-4157-A494-39FCC6D6FB00}">
      <dgm:prSet/>
      <dgm:spPr/>
      <dgm:t>
        <a:bodyPr/>
        <a:lstStyle/>
        <a:p>
          <a:endParaRPr lang="en-US">
            <a:latin typeface="Arial" panose="020B0604020202020204" pitchFamily="34" charset="0"/>
            <a:cs typeface="Arial" panose="020B0604020202020204" pitchFamily="34" charset="0"/>
          </a:endParaRPr>
        </a:p>
      </dgm:t>
    </dgm:pt>
    <dgm:pt modelId="{31FB3A77-B0DA-4A9D-8303-F3CB917A4F55}">
      <dgm:prSet/>
      <dgm:spPr/>
      <dgm:t>
        <a:bodyPr/>
        <a:lstStyle/>
        <a:p>
          <a:pPr algn="ctr" rtl="1"/>
          <a:r>
            <a:rPr lang="en-US" dirty="0" err="1">
              <a:latin typeface="Arial" panose="020B0604020202020204" pitchFamily="34" charset="0"/>
              <a:cs typeface="Arial" panose="020B0604020202020204" pitchFamily="34" charset="0"/>
            </a:rPr>
            <a:t>מבנה</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הנוירון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בניית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ואימון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רשתות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נוירונים</a:t>
          </a:r>
          <a:endParaRPr lang="en-US" dirty="0">
            <a:latin typeface="Arial" panose="020B0604020202020204" pitchFamily="34" charset="0"/>
            <a:cs typeface="Arial" panose="020B0604020202020204" pitchFamily="34" charset="0"/>
          </a:endParaRPr>
        </a:p>
      </dgm:t>
    </dgm:pt>
    <dgm:pt modelId="{605830A2-4DA4-4967-9CDF-834E91CE4A13}" type="parTrans" cxnId="{7BB9BA2E-2E0C-4854-B63B-97FF85089469}">
      <dgm:prSet/>
      <dgm:spPr/>
      <dgm:t>
        <a:bodyPr/>
        <a:lstStyle/>
        <a:p>
          <a:endParaRPr lang="en-US">
            <a:latin typeface="Arial" panose="020B0604020202020204" pitchFamily="34" charset="0"/>
            <a:cs typeface="Arial" panose="020B0604020202020204" pitchFamily="34" charset="0"/>
          </a:endParaRPr>
        </a:p>
      </dgm:t>
    </dgm:pt>
    <dgm:pt modelId="{6E14E6D2-FB93-4C80-9B59-57F2ABC5F7BB}" type="sibTrans" cxnId="{7BB9BA2E-2E0C-4854-B63B-97FF85089469}">
      <dgm:prSet/>
      <dgm:spPr/>
      <dgm:t>
        <a:bodyPr/>
        <a:lstStyle/>
        <a:p>
          <a:endParaRPr lang="en-US">
            <a:latin typeface="Arial" panose="020B0604020202020204" pitchFamily="34" charset="0"/>
            <a:cs typeface="Arial" panose="020B0604020202020204" pitchFamily="34" charset="0"/>
          </a:endParaRPr>
        </a:p>
      </dgm:t>
    </dgm:pt>
    <dgm:pt modelId="{5E83CE80-2787-4648-BBBE-14F935EE6480}">
      <dgm:prSet/>
      <dgm:spPr/>
      <dgm:t>
        <a:bodyPr/>
        <a:lstStyle/>
        <a:p>
          <a:r>
            <a:rPr lang="en-US">
              <a:latin typeface="Arial" panose="020B0604020202020204" pitchFamily="34" charset="0"/>
              <a:cs typeface="Arial" panose="020B0604020202020204" pitchFamily="34" charset="0"/>
            </a:rPr>
            <a:t>רשתות קונבולוציה</a:t>
          </a:r>
        </a:p>
      </dgm:t>
    </dgm:pt>
    <dgm:pt modelId="{9683819B-42FC-4AC4-BCD9-03D075530915}" type="parTrans" cxnId="{C76A5596-F92F-4FEF-8DB9-A8AB7B2F9ACC}">
      <dgm:prSet/>
      <dgm:spPr/>
      <dgm:t>
        <a:bodyPr/>
        <a:lstStyle/>
        <a:p>
          <a:endParaRPr lang="en-US">
            <a:latin typeface="Arial" panose="020B0604020202020204" pitchFamily="34" charset="0"/>
            <a:cs typeface="Arial" panose="020B0604020202020204" pitchFamily="34" charset="0"/>
          </a:endParaRPr>
        </a:p>
      </dgm:t>
    </dgm:pt>
    <dgm:pt modelId="{E4DA3C85-D662-4D05-9210-5EE71ED49A16}" type="sibTrans" cxnId="{C76A5596-F92F-4FEF-8DB9-A8AB7B2F9ACC}">
      <dgm:prSet/>
      <dgm:spPr/>
      <dgm:t>
        <a:bodyPr/>
        <a:lstStyle/>
        <a:p>
          <a:endParaRPr lang="en-US">
            <a:latin typeface="Arial" panose="020B0604020202020204" pitchFamily="34" charset="0"/>
            <a:cs typeface="Arial" panose="020B0604020202020204" pitchFamily="34" charset="0"/>
          </a:endParaRPr>
        </a:p>
      </dgm:t>
    </dgm:pt>
    <dgm:pt modelId="{89ECA979-5007-4AEC-A670-EB580710E50B}">
      <dgm:prSet/>
      <dgm:spPr/>
      <dgm:t>
        <a:bodyPr/>
        <a:lstStyle/>
        <a:p>
          <a:pPr rtl="1"/>
          <a:r>
            <a:rPr lang="en-US" dirty="0" err="1">
              <a:latin typeface="Arial" panose="020B0604020202020204" pitchFamily="34" charset="0"/>
              <a:cs typeface="Arial" panose="020B0604020202020204" pitchFamily="34" charset="0"/>
            </a:rPr>
            <a:t>סוגיית</a:t>
          </a:r>
          <a:r>
            <a:rPr lang="en-US" dirty="0">
              <a:latin typeface="Arial" panose="020B0604020202020204" pitchFamily="34" charset="0"/>
              <a:cs typeface="Arial" panose="020B0604020202020204" pitchFamily="34" charset="0"/>
            </a:rPr>
            <a:t> ה</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Overfit</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ו Data Selection </a:t>
          </a:r>
        </a:p>
      </dgm:t>
    </dgm:pt>
    <dgm:pt modelId="{83193F6C-1292-42CA-BE3E-931008A76954}" type="parTrans" cxnId="{70B078CB-308A-4E8F-A7ED-E7C3C3FC0D6C}">
      <dgm:prSet/>
      <dgm:spPr/>
      <dgm:t>
        <a:bodyPr/>
        <a:lstStyle/>
        <a:p>
          <a:endParaRPr lang="en-US">
            <a:latin typeface="Arial" panose="020B0604020202020204" pitchFamily="34" charset="0"/>
            <a:cs typeface="Arial" panose="020B0604020202020204" pitchFamily="34" charset="0"/>
          </a:endParaRPr>
        </a:p>
      </dgm:t>
    </dgm:pt>
    <dgm:pt modelId="{B9E7A31F-4276-4601-8275-E29874657BCF}" type="sibTrans" cxnId="{70B078CB-308A-4E8F-A7ED-E7C3C3FC0D6C}">
      <dgm:prSet/>
      <dgm:spPr/>
      <dgm:t>
        <a:bodyPr/>
        <a:lstStyle/>
        <a:p>
          <a:endParaRPr lang="en-US">
            <a:latin typeface="Arial" panose="020B0604020202020204" pitchFamily="34" charset="0"/>
            <a:cs typeface="Arial" panose="020B0604020202020204" pitchFamily="34" charset="0"/>
          </a:endParaRPr>
        </a:p>
      </dgm:t>
    </dgm:pt>
    <dgm:pt modelId="{D2D61DCE-05DE-4132-831F-65DD15F50CA5}">
      <dgm:prSet/>
      <dgm:spPr/>
      <dgm:t>
        <a:bodyPr/>
        <a:lstStyle/>
        <a:p>
          <a:r>
            <a:rPr lang="en-US">
              <a:latin typeface="Arial" panose="020B0604020202020204" pitchFamily="34" charset="0"/>
              <a:cs typeface="Arial" panose="020B0604020202020204" pitchFamily="34" charset="0"/>
            </a:rPr>
            <a:t>כיצד עובדים רכבים אוטונומיים</a:t>
          </a:r>
        </a:p>
      </dgm:t>
    </dgm:pt>
    <dgm:pt modelId="{42846FEA-A26B-4EE4-AFDD-CA682B97105B}" type="parTrans" cxnId="{405BAD97-9A96-4AC0-B386-42F82D0D3840}">
      <dgm:prSet/>
      <dgm:spPr/>
      <dgm:t>
        <a:bodyPr/>
        <a:lstStyle/>
        <a:p>
          <a:endParaRPr lang="en-US">
            <a:latin typeface="Arial" panose="020B0604020202020204" pitchFamily="34" charset="0"/>
            <a:cs typeface="Arial" panose="020B0604020202020204" pitchFamily="34" charset="0"/>
          </a:endParaRPr>
        </a:p>
      </dgm:t>
    </dgm:pt>
    <dgm:pt modelId="{B48E2243-4A78-4B16-B2DC-956186C82E4E}" type="sibTrans" cxnId="{405BAD97-9A96-4AC0-B386-42F82D0D3840}">
      <dgm:prSet/>
      <dgm:spPr/>
      <dgm:t>
        <a:bodyPr/>
        <a:lstStyle/>
        <a:p>
          <a:endParaRPr lang="en-US">
            <a:latin typeface="Arial" panose="020B0604020202020204" pitchFamily="34" charset="0"/>
            <a:cs typeface="Arial" panose="020B0604020202020204" pitchFamily="34" charset="0"/>
          </a:endParaRPr>
        </a:p>
      </dgm:t>
    </dgm:pt>
    <dgm:pt modelId="{D688F429-446B-490B-B0D0-8D1CD7D72817}">
      <dgm:prSet/>
      <dgm:spPr/>
      <dgm:t>
        <a:bodyPr/>
        <a:lstStyle/>
        <a:p>
          <a:r>
            <a:rPr lang="en-US" dirty="0">
              <a:latin typeface="Arial" panose="020B0604020202020204" pitchFamily="34" charset="0"/>
              <a:cs typeface="Arial" panose="020B0604020202020204" pitchFamily="34" charset="0"/>
            </a:rPr>
            <a:t>Object Detection, YoloV3, Object Tracking, Semantic Segmentation </a:t>
          </a:r>
        </a:p>
      </dgm:t>
    </dgm:pt>
    <dgm:pt modelId="{50D9DDBD-68D5-453C-817A-C206463413FD}" type="parTrans" cxnId="{5E4B1A77-F68F-433F-A0C7-AA5F0E91B259}">
      <dgm:prSet/>
      <dgm:spPr/>
      <dgm:t>
        <a:bodyPr/>
        <a:lstStyle/>
        <a:p>
          <a:endParaRPr lang="en-US">
            <a:latin typeface="Arial" panose="020B0604020202020204" pitchFamily="34" charset="0"/>
            <a:cs typeface="Arial" panose="020B0604020202020204" pitchFamily="34" charset="0"/>
          </a:endParaRPr>
        </a:p>
      </dgm:t>
    </dgm:pt>
    <dgm:pt modelId="{85EA7E48-D70F-4819-8121-781DBABAEE25}" type="sibTrans" cxnId="{5E4B1A77-F68F-433F-A0C7-AA5F0E91B259}">
      <dgm:prSet/>
      <dgm:spPr/>
      <dgm:t>
        <a:bodyPr/>
        <a:lstStyle/>
        <a:p>
          <a:endParaRPr lang="en-US">
            <a:latin typeface="Arial" panose="020B0604020202020204" pitchFamily="34" charset="0"/>
            <a:cs typeface="Arial" panose="020B0604020202020204" pitchFamily="34" charset="0"/>
          </a:endParaRPr>
        </a:p>
      </dgm:t>
    </dgm:pt>
    <dgm:pt modelId="{A8A57853-B6D7-42E1-8A43-A4116D2B5F50}">
      <dgm:prSet/>
      <dgm:spPr/>
      <dgm:t>
        <a:bodyPr/>
        <a:lstStyle/>
        <a:p>
          <a:r>
            <a:rPr lang="he-IL" dirty="0">
              <a:latin typeface="Arial" panose="020B0604020202020204" pitchFamily="34" charset="0"/>
              <a:cs typeface="Arial" panose="020B0604020202020204" pitchFamily="34" charset="0"/>
            </a:rPr>
            <a:t>מודל לזיהוי תמרורים ברכבים אוטונומיים</a:t>
          </a:r>
          <a:endParaRPr lang="en-US" dirty="0">
            <a:latin typeface="Arial" panose="020B0604020202020204" pitchFamily="34" charset="0"/>
            <a:cs typeface="Arial" panose="020B0604020202020204" pitchFamily="34" charset="0"/>
          </a:endParaRPr>
        </a:p>
      </dgm:t>
    </dgm:pt>
    <dgm:pt modelId="{68B36FFD-10F9-4551-AD9C-C604E3239860}" type="parTrans" cxnId="{E909ECE2-CF81-46BD-8F15-C49261212E2D}">
      <dgm:prSet/>
      <dgm:spPr/>
      <dgm:t>
        <a:bodyPr/>
        <a:lstStyle/>
        <a:p>
          <a:endParaRPr lang="en-US">
            <a:latin typeface="Arial" panose="020B0604020202020204" pitchFamily="34" charset="0"/>
            <a:cs typeface="Arial" panose="020B0604020202020204" pitchFamily="34" charset="0"/>
          </a:endParaRPr>
        </a:p>
      </dgm:t>
    </dgm:pt>
    <dgm:pt modelId="{9AD172F5-E10F-4B7D-9F00-52F82CFFFB72}" type="sibTrans" cxnId="{E909ECE2-CF81-46BD-8F15-C49261212E2D}">
      <dgm:prSet/>
      <dgm:spPr/>
      <dgm:t>
        <a:bodyPr/>
        <a:lstStyle/>
        <a:p>
          <a:endParaRPr lang="en-US">
            <a:latin typeface="Arial" panose="020B0604020202020204" pitchFamily="34" charset="0"/>
            <a:cs typeface="Arial" panose="020B0604020202020204" pitchFamily="34" charset="0"/>
          </a:endParaRPr>
        </a:p>
      </dgm:t>
    </dgm:pt>
    <dgm:pt modelId="{3CAC8D60-F7E5-497C-8CBF-17D17248216A}">
      <dgm:prSet/>
      <dgm:spPr/>
      <dgm:t>
        <a:bodyPr/>
        <a:lstStyle/>
        <a:p>
          <a:r>
            <a:rPr lang="en-US" dirty="0" err="1">
              <a:latin typeface="Arial" panose="020B0604020202020204" pitchFamily="34" charset="0"/>
              <a:cs typeface="Arial" panose="020B0604020202020204" pitchFamily="34" charset="0"/>
            </a:rPr>
            <a:t>אתגרים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נוספים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במכוניות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אוטונומיות</a:t>
          </a:r>
          <a:endParaRPr lang="en-US" dirty="0">
            <a:latin typeface="Arial" panose="020B0604020202020204" pitchFamily="34" charset="0"/>
            <a:cs typeface="Arial" panose="020B0604020202020204" pitchFamily="34" charset="0"/>
          </a:endParaRPr>
        </a:p>
      </dgm:t>
    </dgm:pt>
    <dgm:pt modelId="{273A0A5B-D812-492F-9D9D-9C0D227A24FE}" type="parTrans" cxnId="{2C0E2E7C-EBFD-415F-93C4-B34FE2A74097}">
      <dgm:prSet/>
      <dgm:spPr/>
      <dgm:t>
        <a:bodyPr/>
        <a:lstStyle/>
        <a:p>
          <a:endParaRPr lang="en-US">
            <a:latin typeface="Arial" panose="020B0604020202020204" pitchFamily="34" charset="0"/>
            <a:cs typeface="Arial" panose="020B0604020202020204" pitchFamily="34" charset="0"/>
          </a:endParaRPr>
        </a:p>
      </dgm:t>
    </dgm:pt>
    <dgm:pt modelId="{7571A0EE-45A1-4575-A6B3-6BB78908B7A8}" type="sibTrans" cxnId="{2C0E2E7C-EBFD-415F-93C4-B34FE2A74097}">
      <dgm:prSet/>
      <dgm:spPr/>
      <dgm:t>
        <a:bodyPr/>
        <a:lstStyle/>
        <a:p>
          <a:endParaRPr lang="en-US">
            <a:latin typeface="Arial" panose="020B0604020202020204" pitchFamily="34" charset="0"/>
            <a:cs typeface="Arial" panose="020B0604020202020204" pitchFamily="34" charset="0"/>
          </a:endParaRPr>
        </a:p>
      </dgm:t>
    </dgm:pt>
    <dgm:pt modelId="{B91297BE-E0A3-4672-80B3-4ECE24AE6FF5}">
      <dgm:prSet/>
      <dgm:spPr/>
      <dgm:t>
        <a:bodyPr/>
        <a:lstStyle/>
        <a:p>
          <a:r>
            <a:rPr lang="en-US">
              <a:latin typeface="Arial" panose="020B0604020202020204" pitchFamily="34" charset="0"/>
              <a:cs typeface="Arial" panose="020B0604020202020204" pitchFamily="34" charset="0"/>
            </a:rPr>
            <a:t>סיכום</a:t>
          </a:r>
        </a:p>
      </dgm:t>
    </dgm:pt>
    <dgm:pt modelId="{703ACEF0-AB93-4C8D-96B3-6AD01C951A1F}" type="parTrans" cxnId="{C8EF12F7-36E1-4161-A537-41D63D4108D3}">
      <dgm:prSet/>
      <dgm:spPr/>
      <dgm:t>
        <a:bodyPr/>
        <a:lstStyle/>
        <a:p>
          <a:endParaRPr lang="en-US">
            <a:latin typeface="Arial" panose="020B0604020202020204" pitchFamily="34" charset="0"/>
            <a:cs typeface="Arial" panose="020B0604020202020204" pitchFamily="34" charset="0"/>
          </a:endParaRPr>
        </a:p>
      </dgm:t>
    </dgm:pt>
    <dgm:pt modelId="{E255DB96-C4F8-4C83-9DE6-9CBA3DF89FA9}" type="sibTrans" cxnId="{C8EF12F7-36E1-4161-A537-41D63D4108D3}">
      <dgm:prSet/>
      <dgm:spPr/>
      <dgm:t>
        <a:bodyPr/>
        <a:lstStyle/>
        <a:p>
          <a:endParaRPr lang="en-US">
            <a:latin typeface="Arial" panose="020B0604020202020204" pitchFamily="34" charset="0"/>
            <a:cs typeface="Arial" panose="020B0604020202020204" pitchFamily="34" charset="0"/>
          </a:endParaRPr>
        </a:p>
      </dgm:t>
    </dgm:pt>
    <dgm:pt modelId="{3F1A5E92-6471-4EF6-AD95-593FBEAAF143}" type="pres">
      <dgm:prSet presAssocID="{68353A40-86D6-471B-8C83-0C5B343435C4}" presName="Name0" presStyleCnt="0">
        <dgm:presLayoutVars>
          <dgm:dir val="rev"/>
          <dgm:resizeHandles/>
        </dgm:presLayoutVars>
      </dgm:prSet>
      <dgm:spPr/>
    </dgm:pt>
    <dgm:pt modelId="{665534C2-2004-4E1F-876C-DD03424DB755}" type="pres">
      <dgm:prSet presAssocID="{B4EF5630-1ABD-4EA2-89B3-ACB2DA421B63}" presName="compNode" presStyleCnt="0"/>
      <dgm:spPr/>
    </dgm:pt>
    <dgm:pt modelId="{4CFCE4DC-A600-4F31-B59E-C496B11CDFAB}" type="pres">
      <dgm:prSet presAssocID="{B4EF5630-1ABD-4EA2-89B3-ACB2DA421B63}" presName="dummyConnPt" presStyleCnt="0"/>
      <dgm:spPr/>
    </dgm:pt>
    <dgm:pt modelId="{5FD6B92A-B168-4ADB-A973-97DBF86D9BDC}" type="pres">
      <dgm:prSet presAssocID="{B4EF5630-1ABD-4EA2-89B3-ACB2DA421B63}" presName="node" presStyleLbl="node1" presStyleIdx="0" presStyleCnt="9" custLinFactNeighborX="-313" custLinFactNeighborY="-1484">
        <dgm:presLayoutVars>
          <dgm:bulletEnabled val="1"/>
        </dgm:presLayoutVars>
      </dgm:prSet>
      <dgm:spPr/>
    </dgm:pt>
    <dgm:pt modelId="{8F6AB0C6-069F-4E16-BD0F-15DAC6E1A2F4}" type="pres">
      <dgm:prSet presAssocID="{27962E15-701F-48F9-BC19-875683F51FD3}" presName="sibTrans" presStyleLbl="bgSibTrans2D1" presStyleIdx="0" presStyleCnt="8"/>
      <dgm:spPr/>
    </dgm:pt>
    <dgm:pt modelId="{85B47F74-D85A-45C9-BFB9-644AA897D07D}" type="pres">
      <dgm:prSet presAssocID="{31FB3A77-B0DA-4A9D-8303-F3CB917A4F55}" presName="compNode" presStyleCnt="0"/>
      <dgm:spPr/>
    </dgm:pt>
    <dgm:pt modelId="{EB5E8551-D5C0-4602-925F-E03E3F111ECA}" type="pres">
      <dgm:prSet presAssocID="{31FB3A77-B0DA-4A9D-8303-F3CB917A4F55}" presName="dummyConnPt" presStyleCnt="0"/>
      <dgm:spPr/>
    </dgm:pt>
    <dgm:pt modelId="{2B10CBB8-9E8D-44FF-AFA8-4D9D9224EA6F}" type="pres">
      <dgm:prSet presAssocID="{31FB3A77-B0DA-4A9D-8303-F3CB917A4F55}" presName="node" presStyleLbl="node1" presStyleIdx="1" presStyleCnt="9">
        <dgm:presLayoutVars>
          <dgm:bulletEnabled val="1"/>
        </dgm:presLayoutVars>
      </dgm:prSet>
      <dgm:spPr/>
    </dgm:pt>
    <dgm:pt modelId="{C95D41F3-036D-4046-AC6C-0F9C85770C01}" type="pres">
      <dgm:prSet presAssocID="{6E14E6D2-FB93-4C80-9B59-57F2ABC5F7BB}" presName="sibTrans" presStyleLbl="bgSibTrans2D1" presStyleIdx="1" presStyleCnt="8"/>
      <dgm:spPr/>
    </dgm:pt>
    <dgm:pt modelId="{D8596AF0-2521-405D-A34B-6F3FE2C64C4A}" type="pres">
      <dgm:prSet presAssocID="{5E83CE80-2787-4648-BBBE-14F935EE6480}" presName="compNode" presStyleCnt="0"/>
      <dgm:spPr/>
    </dgm:pt>
    <dgm:pt modelId="{95584338-9894-4F2B-AFDC-3CDCA080F9D3}" type="pres">
      <dgm:prSet presAssocID="{5E83CE80-2787-4648-BBBE-14F935EE6480}" presName="dummyConnPt" presStyleCnt="0"/>
      <dgm:spPr/>
    </dgm:pt>
    <dgm:pt modelId="{6F02F99D-FFA6-48CF-B423-8A8ADD97C6B3}" type="pres">
      <dgm:prSet presAssocID="{5E83CE80-2787-4648-BBBE-14F935EE6480}" presName="node" presStyleLbl="node1" presStyleIdx="2" presStyleCnt="9">
        <dgm:presLayoutVars>
          <dgm:bulletEnabled val="1"/>
        </dgm:presLayoutVars>
      </dgm:prSet>
      <dgm:spPr/>
    </dgm:pt>
    <dgm:pt modelId="{A06DD073-066D-4240-B726-463C245F08A4}" type="pres">
      <dgm:prSet presAssocID="{E4DA3C85-D662-4D05-9210-5EE71ED49A16}" presName="sibTrans" presStyleLbl="bgSibTrans2D1" presStyleIdx="2" presStyleCnt="8" custLinFactY="32422" custLinFactNeighborX="6257" custLinFactNeighborY="100000"/>
      <dgm:spPr/>
    </dgm:pt>
    <dgm:pt modelId="{D3CC5B3D-FDEC-4B27-86E3-9FDDB0812474}" type="pres">
      <dgm:prSet presAssocID="{89ECA979-5007-4AEC-A670-EB580710E50B}" presName="compNode" presStyleCnt="0"/>
      <dgm:spPr/>
    </dgm:pt>
    <dgm:pt modelId="{5CBC32C2-1FE7-49EF-BBAE-20FCA95C30DE}" type="pres">
      <dgm:prSet presAssocID="{89ECA979-5007-4AEC-A670-EB580710E50B}" presName="dummyConnPt" presStyleCnt="0"/>
      <dgm:spPr/>
    </dgm:pt>
    <dgm:pt modelId="{D1A3E17B-86E4-4946-8672-A1AE87A2DA61}" type="pres">
      <dgm:prSet presAssocID="{89ECA979-5007-4AEC-A670-EB580710E50B}" presName="node" presStyleLbl="node1" presStyleIdx="3" presStyleCnt="9">
        <dgm:presLayoutVars>
          <dgm:bulletEnabled val="1"/>
        </dgm:presLayoutVars>
      </dgm:prSet>
      <dgm:spPr/>
    </dgm:pt>
    <dgm:pt modelId="{1C03DBBF-5183-42A7-8F8B-A3DF0305231A}" type="pres">
      <dgm:prSet presAssocID="{B9E7A31F-4276-4601-8275-E29874657BCF}" presName="sibTrans" presStyleLbl="bgSibTrans2D1" presStyleIdx="3" presStyleCnt="8"/>
      <dgm:spPr/>
    </dgm:pt>
    <dgm:pt modelId="{67019291-787A-45A3-A546-0BDB1B5B7610}" type="pres">
      <dgm:prSet presAssocID="{D2D61DCE-05DE-4132-831F-65DD15F50CA5}" presName="compNode" presStyleCnt="0"/>
      <dgm:spPr/>
    </dgm:pt>
    <dgm:pt modelId="{D055AFA9-A27C-4703-BC45-E74F911D5D5B}" type="pres">
      <dgm:prSet presAssocID="{D2D61DCE-05DE-4132-831F-65DD15F50CA5}" presName="dummyConnPt" presStyleCnt="0"/>
      <dgm:spPr/>
    </dgm:pt>
    <dgm:pt modelId="{CB1DA062-71DF-4151-B77C-C45617BB66C2}" type="pres">
      <dgm:prSet presAssocID="{D2D61DCE-05DE-4132-831F-65DD15F50CA5}" presName="node" presStyleLbl="node1" presStyleIdx="4" presStyleCnt="9">
        <dgm:presLayoutVars>
          <dgm:bulletEnabled val="1"/>
        </dgm:presLayoutVars>
      </dgm:prSet>
      <dgm:spPr/>
    </dgm:pt>
    <dgm:pt modelId="{C485C0AE-FA0F-4A73-A176-F611097A617D}" type="pres">
      <dgm:prSet presAssocID="{B48E2243-4A78-4B16-B2DC-956186C82E4E}" presName="sibTrans" presStyleLbl="bgSibTrans2D1" presStyleIdx="4" presStyleCnt="8"/>
      <dgm:spPr/>
    </dgm:pt>
    <dgm:pt modelId="{E28A8585-B417-499A-8582-81D1CF472A6D}" type="pres">
      <dgm:prSet presAssocID="{D688F429-446B-490B-B0D0-8D1CD7D72817}" presName="compNode" presStyleCnt="0"/>
      <dgm:spPr/>
    </dgm:pt>
    <dgm:pt modelId="{D3A339F7-0AB1-4B81-B2E6-B64E04E4AE65}" type="pres">
      <dgm:prSet presAssocID="{D688F429-446B-490B-B0D0-8D1CD7D72817}" presName="dummyConnPt" presStyleCnt="0"/>
      <dgm:spPr/>
    </dgm:pt>
    <dgm:pt modelId="{A052752A-CDF0-4994-A5FD-BDED78026ABB}" type="pres">
      <dgm:prSet presAssocID="{D688F429-446B-490B-B0D0-8D1CD7D72817}" presName="node" presStyleLbl="node1" presStyleIdx="5" presStyleCnt="9">
        <dgm:presLayoutVars>
          <dgm:bulletEnabled val="1"/>
        </dgm:presLayoutVars>
      </dgm:prSet>
      <dgm:spPr/>
    </dgm:pt>
    <dgm:pt modelId="{45A18877-A9F7-4DBE-B5B5-90C12AC0FA5E}" type="pres">
      <dgm:prSet presAssocID="{85EA7E48-D70F-4819-8121-781DBABAEE25}" presName="sibTrans" presStyleLbl="bgSibTrans2D1" presStyleIdx="5" presStyleCnt="8" custLinFactY="64877" custLinFactNeighborY="100000"/>
      <dgm:spPr/>
    </dgm:pt>
    <dgm:pt modelId="{ADE8D445-7415-40B9-8CD5-37B8120AE563}" type="pres">
      <dgm:prSet presAssocID="{A8A57853-B6D7-42E1-8A43-A4116D2B5F50}" presName="compNode" presStyleCnt="0"/>
      <dgm:spPr/>
    </dgm:pt>
    <dgm:pt modelId="{7DA296AD-0DE5-462B-8ECD-9359EF4026DB}" type="pres">
      <dgm:prSet presAssocID="{A8A57853-B6D7-42E1-8A43-A4116D2B5F50}" presName="dummyConnPt" presStyleCnt="0"/>
      <dgm:spPr/>
    </dgm:pt>
    <dgm:pt modelId="{A93D3A3A-65B8-435C-B837-1733630B6039}" type="pres">
      <dgm:prSet presAssocID="{A8A57853-B6D7-42E1-8A43-A4116D2B5F50}" presName="node" presStyleLbl="node1" presStyleIdx="6" presStyleCnt="9">
        <dgm:presLayoutVars>
          <dgm:bulletEnabled val="1"/>
        </dgm:presLayoutVars>
      </dgm:prSet>
      <dgm:spPr/>
    </dgm:pt>
    <dgm:pt modelId="{74511D73-9FEA-4534-9F6D-1EF0BE80667C}" type="pres">
      <dgm:prSet presAssocID="{9AD172F5-E10F-4B7D-9F00-52F82CFFFB72}" presName="sibTrans" presStyleLbl="bgSibTrans2D1" presStyleIdx="6" presStyleCnt="8" custLinFactY="16118" custLinFactNeighborX="1757" custLinFactNeighborY="100000"/>
      <dgm:spPr/>
    </dgm:pt>
    <dgm:pt modelId="{27988DFE-E4F5-42A6-B58E-D1493570DB92}" type="pres">
      <dgm:prSet presAssocID="{3CAC8D60-F7E5-497C-8CBF-17D17248216A}" presName="compNode" presStyleCnt="0"/>
      <dgm:spPr/>
    </dgm:pt>
    <dgm:pt modelId="{17AF9605-46E0-4F89-8349-62F4D80CF977}" type="pres">
      <dgm:prSet presAssocID="{3CAC8D60-F7E5-497C-8CBF-17D17248216A}" presName="dummyConnPt" presStyleCnt="0"/>
      <dgm:spPr/>
    </dgm:pt>
    <dgm:pt modelId="{F928EF37-81D6-4756-BE77-2F2B4170F7C1}" type="pres">
      <dgm:prSet presAssocID="{3CAC8D60-F7E5-497C-8CBF-17D17248216A}" presName="node" presStyleLbl="node1" presStyleIdx="7" presStyleCnt="9">
        <dgm:presLayoutVars>
          <dgm:bulletEnabled val="1"/>
        </dgm:presLayoutVars>
      </dgm:prSet>
      <dgm:spPr/>
    </dgm:pt>
    <dgm:pt modelId="{40518545-E120-44AD-B7E6-F75EFB249F8A}" type="pres">
      <dgm:prSet presAssocID="{7571A0EE-45A1-4575-A6B3-6BB78908B7A8}" presName="sibTrans" presStyleLbl="bgSibTrans2D1" presStyleIdx="7" presStyleCnt="8"/>
      <dgm:spPr/>
    </dgm:pt>
    <dgm:pt modelId="{6E621CC8-BCD0-43D5-90DA-8C7A29FA5681}" type="pres">
      <dgm:prSet presAssocID="{B91297BE-E0A3-4672-80B3-4ECE24AE6FF5}" presName="compNode" presStyleCnt="0"/>
      <dgm:spPr/>
    </dgm:pt>
    <dgm:pt modelId="{960E1FAB-7D41-422D-AB02-8622A3C49C87}" type="pres">
      <dgm:prSet presAssocID="{B91297BE-E0A3-4672-80B3-4ECE24AE6FF5}" presName="dummyConnPt" presStyleCnt="0"/>
      <dgm:spPr/>
    </dgm:pt>
    <dgm:pt modelId="{C539717F-FC0A-40C6-8A52-7EF59E33B845}" type="pres">
      <dgm:prSet presAssocID="{B91297BE-E0A3-4672-80B3-4ECE24AE6FF5}" presName="node" presStyleLbl="node1" presStyleIdx="8" presStyleCnt="9">
        <dgm:presLayoutVars>
          <dgm:bulletEnabled val="1"/>
        </dgm:presLayoutVars>
      </dgm:prSet>
      <dgm:spPr/>
    </dgm:pt>
  </dgm:ptLst>
  <dgm:cxnLst>
    <dgm:cxn modelId="{3EF6092C-A0BF-455A-9EB1-86DBEDD421DB}" type="presOf" srcId="{B48E2243-4A78-4B16-B2DC-956186C82E4E}" destId="{C485C0AE-FA0F-4A73-A176-F611097A617D}" srcOrd="0" destOrd="0" presId="urn:microsoft.com/office/officeart/2005/8/layout/bProcess4"/>
    <dgm:cxn modelId="{AA5F952C-EF98-4F68-ACC3-E16668F8C19F}" type="presOf" srcId="{89ECA979-5007-4AEC-A670-EB580710E50B}" destId="{D1A3E17B-86E4-4946-8672-A1AE87A2DA61}" srcOrd="0" destOrd="0" presId="urn:microsoft.com/office/officeart/2005/8/layout/bProcess4"/>
    <dgm:cxn modelId="{7BB9BA2E-2E0C-4854-B63B-97FF85089469}" srcId="{68353A40-86D6-471B-8C83-0C5B343435C4}" destId="{31FB3A77-B0DA-4A9D-8303-F3CB917A4F55}" srcOrd="1" destOrd="0" parTransId="{605830A2-4DA4-4967-9CDF-834E91CE4A13}" sibTransId="{6E14E6D2-FB93-4C80-9B59-57F2ABC5F7BB}"/>
    <dgm:cxn modelId="{99B51B46-6B57-4670-8ECB-665973AA5E5D}" type="presOf" srcId="{7571A0EE-45A1-4575-A6B3-6BB78908B7A8}" destId="{40518545-E120-44AD-B7E6-F75EFB249F8A}" srcOrd="0" destOrd="0" presId="urn:microsoft.com/office/officeart/2005/8/layout/bProcess4"/>
    <dgm:cxn modelId="{C5F8A866-C53F-4498-A77E-4E8F3AD20C8D}" type="presOf" srcId="{27962E15-701F-48F9-BC19-875683F51FD3}" destId="{8F6AB0C6-069F-4E16-BD0F-15DAC6E1A2F4}" srcOrd="0" destOrd="0" presId="urn:microsoft.com/office/officeart/2005/8/layout/bProcess4"/>
    <dgm:cxn modelId="{85B23769-1490-499E-9711-841810C44E81}" type="presOf" srcId="{68353A40-86D6-471B-8C83-0C5B343435C4}" destId="{3F1A5E92-6471-4EF6-AD95-593FBEAAF143}" srcOrd="0" destOrd="0" presId="urn:microsoft.com/office/officeart/2005/8/layout/bProcess4"/>
    <dgm:cxn modelId="{90461A77-89A0-4119-8C03-DA3E7BC5CCA8}" type="presOf" srcId="{31FB3A77-B0DA-4A9D-8303-F3CB917A4F55}" destId="{2B10CBB8-9E8D-44FF-AFA8-4D9D9224EA6F}" srcOrd="0" destOrd="0" presId="urn:microsoft.com/office/officeart/2005/8/layout/bProcess4"/>
    <dgm:cxn modelId="{5E4B1A77-F68F-433F-A0C7-AA5F0E91B259}" srcId="{68353A40-86D6-471B-8C83-0C5B343435C4}" destId="{D688F429-446B-490B-B0D0-8D1CD7D72817}" srcOrd="5" destOrd="0" parTransId="{50D9DDBD-68D5-453C-817A-C206463413FD}" sibTransId="{85EA7E48-D70F-4819-8121-781DBABAEE25}"/>
    <dgm:cxn modelId="{2C0E2E7C-EBFD-415F-93C4-B34FE2A74097}" srcId="{68353A40-86D6-471B-8C83-0C5B343435C4}" destId="{3CAC8D60-F7E5-497C-8CBF-17D17248216A}" srcOrd="7" destOrd="0" parTransId="{273A0A5B-D812-492F-9D9D-9C0D227A24FE}" sibTransId="{7571A0EE-45A1-4575-A6B3-6BB78908B7A8}"/>
    <dgm:cxn modelId="{C63B4E91-47C8-46AB-9AAC-FBEE344B95D4}" type="presOf" srcId="{B4EF5630-1ABD-4EA2-89B3-ACB2DA421B63}" destId="{5FD6B92A-B168-4ADB-A973-97DBF86D9BDC}" srcOrd="0" destOrd="0" presId="urn:microsoft.com/office/officeart/2005/8/layout/bProcess4"/>
    <dgm:cxn modelId="{65C53395-AEF8-490F-A8F4-B23A446D824A}" type="presOf" srcId="{9AD172F5-E10F-4B7D-9F00-52F82CFFFB72}" destId="{74511D73-9FEA-4534-9F6D-1EF0BE80667C}" srcOrd="0" destOrd="0" presId="urn:microsoft.com/office/officeart/2005/8/layout/bProcess4"/>
    <dgm:cxn modelId="{C76A5596-F92F-4FEF-8DB9-A8AB7B2F9ACC}" srcId="{68353A40-86D6-471B-8C83-0C5B343435C4}" destId="{5E83CE80-2787-4648-BBBE-14F935EE6480}" srcOrd="2" destOrd="0" parTransId="{9683819B-42FC-4AC4-BCD9-03D075530915}" sibTransId="{E4DA3C85-D662-4D05-9210-5EE71ED49A16}"/>
    <dgm:cxn modelId="{405BAD97-9A96-4AC0-B386-42F82D0D3840}" srcId="{68353A40-86D6-471B-8C83-0C5B343435C4}" destId="{D2D61DCE-05DE-4132-831F-65DD15F50CA5}" srcOrd="4" destOrd="0" parTransId="{42846FEA-A26B-4EE4-AFDD-CA682B97105B}" sibTransId="{B48E2243-4A78-4B16-B2DC-956186C82E4E}"/>
    <dgm:cxn modelId="{C665AEA9-B370-4157-A494-39FCC6D6FB00}" srcId="{68353A40-86D6-471B-8C83-0C5B343435C4}" destId="{B4EF5630-1ABD-4EA2-89B3-ACB2DA421B63}" srcOrd="0" destOrd="0" parTransId="{A406F69C-6722-48F8-8073-6C6A9BC8FF02}" sibTransId="{27962E15-701F-48F9-BC19-875683F51FD3}"/>
    <dgm:cxn modelId="{FCEE40AD-DAF1-4147-ACE8-22AAB19ADDBD}" type="presOf" srcId="{D688F429-446B-490B-B0D0-8D1CD7D72817}" destId="{A052752A-CDF0-4994-A5FD-BDED78026ABB}" srcOrd="0" destOrd="0" presId="urn:microsoft.com/office/officeart/2005/8/layout/bProcess4"/>
    <dgm:cxn modelId="{7B0F74B9-32B0-40A0-A9EB-02CC881B6475}" type="presOf" srcId="{6E14E6D2-FB93-4C80-9B59-57F2ABC5F7BB}" destId="{C95D41F3-036D-4046-AC6C-0F9C85770C01}" srcOrd="0" destOrd="0" presId="urn:microsoft.com/office/officeart/2005/8/layout/bProcess4"/>
    <dgm:cxn modelId="{0260FABE-18ED-4FE1-8230-BEEF914F9049}" type="presOf" srcId="{85EA7E48-D70F-4819-8121-781DBABAEE25}" destId="{45A18877-A9F7-4DBE-B5B5-90C12AC0FA5E}" srcOrd="0" destOrd="0" presId="urn:microsoft.com/office/officeart/2005/8/layout/bProcess4"/>
    <dgm:cxn modelId="{0D3930C9-E78D-4DF6-9E35-8F8A05AA70BA}" type="presOf" srcId="{B91297BE-E0A3-4672-80B3-4ECE24AE6FF5}" destId="{C539717F-FC0A-40C6-8A52-7EF59E33B845}" srcOrd="0" destOrd="0" presId="urn:microsoft.com/office/officeart/2005/8/layout/bProcess4"/>
    <dgm:cxn modelId="{70B078CB-308A-4E8F-A7ED-E7C3C3FC0D6C}" srcId="{68353A40-86D6-471B-8C83-0C5B343435C4}" destId="{89ECA979-5007-4AEC-A670-EB580710E50B}" srcOrd="3" destOrd="0" parTransId="{83193F6C-1292-42CA-BE3E-931008A76954}" sibTransId="{B9E7A31F-4276-4601-8275-E29874657BCF}"/>
    <dgm:cxn modelId="{F2F500D3-45D2-4EEC-ABC8-2C15BA86EA43}" type="presOf" srcId="{B9E7A31F-4276-4601-8275-E29874657BCF}" destId="{1C03DBBF-5183-42A7-8F8B-A3DF0305231A}" srcOrd="0" destOrd="0" presId="urn:microsoft.com/office/officeart/2005/8/layout/bProcess4"/>
    <dgm:cxn modelId="{8D7F2BD3-1753-4BC8-AEBB-009E3DB33282}" type="presOf" srcId="{3CAC8D60-F7E5-497C-8CBF-17D17248216A}" destId="{F928EF37-81D6-4756-BE77-2F2B4170F7C1}" srcOrd="0" destOrd="0" presId="urn:microsoft.com/office/officeart/2005/8/layout/bProcess4"/>
    <dgm:cxn modelId="{E909ECE2-CF81-46BD-8F15-C49261212E2D}" srcId="{68353A40-86D6-471B-8C83-0C5B343435C4}" destId="{A8A57853-B6D7-42E1-8A43-A4116D2B5F50}" srcOrd="6" destOrd="0" parTransId="{68B36FFD-10F9-4551-AD9C-C604E3239860}" sibTransId="{9AD172F5-E10F-4B7D-9F00-52F82CFFFB72}"/>
    <dgm:cxn modelId="{62E6CAF4-5C0E-417D-B31D-3ECE0FE30963}" type="presOf" srcId="{E4DA3C85-D662-4D05-9210-5EE71ED49A16}" destId="{A06DD073-066D-4240-B726-463C245F08A4}" srcOrd="0" destOrd="0" presId="urn:microsoft.com/office/officeart/2005/8/layout/bProcess4"/>
    <dgm:cxn modelId="{01CBAFF5-21A3-4937-BF9B-88EC165A39DA}" type="presOf" srcId="{A8A57853-B6D7-42E1-8A43-A4116D2B5F50}" destId="{A93D3A3A-65B8-435C-B837-1733630B6039}" srcOrd="0" destOrd="0" presId="urn:microsoft.com/office/officeart/2005/8/layout/bProcess4"/>
    <dgm:cxn modelId="{C8EF12F7-36E1-4161-A537-41D63D4108D3}" srcId="{68353A40-86D6-471B-8C83-0C5B343435C4}" destId="{B91297BE-E0A3-4672-80B3-4ECE24AE6FF5}" srcOrd="8" destOrd="0" parTransId="{703ACEF0-AB93-4C8D-96B3-6AD01C951A1F}" sibTransId="{E255DB96-C4F8-4C83-9DE6-9CBA3DF89FA9}"/>
    <dgm:cxn modelId="{86045CFA-326F-4A5E-B006-305F8252FC4C}" type="presOf" srcId="{5E83CE80-2787-4648-BBBE-14F935EE6480}" destId="{6F02F99D-FFA6-48CF-B423-8A8ADD97C6B3}" srcOrd="0" destOrd="0" presId="urn:microsoft.com/office/officeart/2005/8/layout/bProcess4"/>
    <dgm:cxn modelId="{FE755DFE-85D2-46B8-A63F-3F8044C298F7}" type="presOf" srcId="{D2D61DCE-05DE-4132-831F-65DD15F50CA5}" destId="{CB1DA062-71DF-4151-B77C-C45617BB66C2}" srcOrd="0" destOrd="0" presId="urn:microsoft.com/office/officeart/2005/8/layout/bProcess4"/>
    <dgm:cxn modelId="{4B103B73-B405-4D6A-B5F1-52D001662B1B}" type="presParOf" srcId="{3F1A5E92-6471-4EF6-AD95-593FBEAAF143}" destId="{665534C2-2004-4E1F-876C-DD03424DB755}" srcOrd="0" destOrd="0" presId="urn:microsoft.com/office/officeart/2005/8/layout/bProcess4"/>
    <dgm:cxn modelId="{4B077825-1E34-49B8-8AE1-50C0F3BC8741}" type="presParOf" srcId="{665534C2-2004-4E1F-876C-DD03424DB755}" destId="{4CFCE4DC-A600-4F31-B59E-C496B11CDFAB}" srcOrd="0" destOrd="0" presId="urn:microsoft.com/office/officeart/2005/8/layout/bProcess4"/>
    <dgm:cxn modelId="{1BFC4A34-398E-4923-88BB-5B2B9E2EF78B}" type="presParOf" srcId="{665534C2-2004-4E1F-876C-DD03424DB755}" destId="{5FD6B92A-B168-4ADB-A973-97DBF86D9BDC}" srcOrd="1" destOrd="0" presId="urn:microsoft.com/office/officeart/2005/8/layout/bProcess4"/>
    <dgm:cxn modelId="{21A6A754-47ED-4D9B-8115-7603F795EF15}" type="presParOf" srcId="{3F1A5E92-6471-4EF6-AD95-593FBEAAF143}" destId="{8F6AB0C6-069F-4E16-BD0F-15DAC6E1A2F4}" srcOrd="1" destOrd="0" presId="urn:microsoft.com/office/officeart/2005/8/layout/bProcess4"/>
    <dgm:cxn modelId="{CAEB860A-4F17-4189-A6F3-103DFFB3D73B}" type="presParOf" srcId="{3F1A5E92-6471-4EF6-AD95-593FBEAAF143}" destId="{85B47F74-D85A-45C9-BFB9-644AA897D07D}" srcOrd="2" destOrd="0" presId="urn:microsoft.com/office/officeart/2005/8/layout/bProcess4"/>
    <dgm:cxn modelId="{942E616E-FF9D-42E7-A9DD-E9D0F91B6366}" type="presParOf" srcId="{85B47F74-D85A-45C9-BFB9-644AA897D07D}" destId="{EB5E8551-D5C0-4602-925F-E03E3F111ECA}" srcOrd="0" destOrd="0" presId="urn:microsoft.com/office/officeart/2005/8/layout/bProcess4"/>
    <dgm:cxn modelId="{CA74CFF3-7026-421F-B1DD-060DC31DAC21}" type="presParOf" srcId="{85B47F74-D85A-45C9-BFB9-644AA897D07D}" destId="{2B10CBB8-9E8D-44FF-AFA8-4D9D9224EA6F}" srcOrd="1" destOrd="0" presId="urn:microsoft.com/office/officeart/2005/8/layout/bProcess4"/>
    <dgm:cxn modelId="{7DC70DAB-9ACB-47C2-8DC3-CD81B2422497}" type="presParOf" srcId="{3F1A5E92-6471-4EF6-AD95-593FBEAAF143}" destId="{C95D41F3-036D-4046-AC6C-0F9C85770C01}" srcOrd="3" destOrd="0" presId="urn:microsoft.com/office/officeart/2005/8/layout/bProcess4"/>
    <dgm:cxn modelId="{479BA52F-4152-4E6B-BB03-F7403013DD76}" type="presParOf" srcId="{3F1A5E92-6471-4EF6-AD95-593FBEAAF143}" destId="{D8596AF0-2521-405D-A34B-6F3FE2C64C4A}" srcOrd="4" destOrd="0" presId="urn:microsoft.com/office/officeart/2005/8/layout/bProcess4"/>
    <dgm:cxn modelId="{331AD146-8608-464B-A18F-11F87238CAC7}" type="presParOf" srcId="{D8596AF0-2521-405D-A34B-6F3FE2C64C4A}" destId="{95584338-9894-4F2B-AFDC-3CDCA080F9D3}" srcOrd="0" destOrd="0" presId="urn:microsoft.com/office/officeart/2005/8/layout/bProcess4"/>
    <dgm:cxn modelId="{00B46676-3631-4E7A-9452-0F3659E9D33D}" type="presParOf" srcId="{D8596AF0-2521-405D-A34B-6F3FE2C64C4A}" destId="{6F02F99D-FFA6-48CF-B423-8A8ADD97C6B3}" srcOrd="1" destOrd="0" presId="urn:microsoft.com/office/officeart/2005/8/layout/bProcess4"/>
    <dgm:cxn modelId="{C3A3DD37-83EA-4384-8A85-0BA3E25F4E0B}" type="presParOf" srcId="{3F1A5E92-6471-4EF6-AD95-593FBEAAF143}" destId="{A06DD073-066D-4240-B726-463C245F08A4}" srcOrd="5" destOrd="0" presId="urn:microsoft.com/office/officeart/2005/8/layout/bProcess4"/>
    <dgm:cxn modelId="{4E7D6F8E-8600-4ADD-BCDE-78803982F526}" type="presParOf" srcId="{3F1A5E92-6471-4EF6-AD95-593FBEAAF143}" destId="{D3CC5B3D-FDEC-4B27-86E3-9FDDB0812474}" srcOrd="6" destOrd="0" presId="urn:microsoft.com/office/officeart/2005/8/layout/bProcess4"/>
    <dgm:cxn modelId="{B4421334-D294-4D6A-9B90-D83998570909}" type="presParOf" srcId="{D3CC5B3D-FDEC-4B27-86E3-9FDDB0812474}" destId="{5CBC32C2-1FE7-49EF-BBAE-20FCA95C30DE}" srcOrd="0" destOrd="0" presId="urn:microsoft.com/office/officeart/2005/8/layout/bProcess4"/>
    <dgm:cxn modelId="{6EE86306-1F49-41AF-BCFA-33923915C7EF}" type="presParOf" srcId="{D3CC5B3D-FDEC-4B27-86E3-9FDDB0812474}" destId="{D1A3E17B-86E4-4946-8672-A1AE87A2DA61}" srcOrd="1" destOrd="0" presId="urn:microsoft.com/office/officeart/2005/8/layout/bProcess4"/>
    <dgm:cxn modelId="{0B4D79E4-5082-40B6-B660-2702012EA94C}" type="presParOf" srcId="{3F1A5E92-6471-4EF6-AD95-593FBEAAF143}" destId="{1C03DBBF-5183-42A7-8F8B-A3DF0305231A}" srcOrd="7" destOrd="0" presId="urn:microsoft.com/office/officeart/2005/8/layout/bProcess4"/>
    <dgm:cxn modelId="{64FDCBE9-5AD4-455B-BB6C-04C7EB29D8BC}" type="presParOf" srcId="{3F1A5E92-6471-4EF6-AD95-593FBEAAF143}" destId="{67019291-787A-45A3-A546-0BDB1B5B7610}" srcOrd="8" destOrd="0" presId="urn:microsoft.com/office/officeart/2005/8/layout/bProcess4"/>
    <dgm:cxn modelId="{08EAAD02-FFBA-4504-BCE6-8FD68FE534B4}" type="presParOf" srcId="{67019291-787A-45A3-A546-0BDB1B5B7610}" destId="{D055AFA9-A27C-4703-BC45-E74F911D5D5B}" srcOrd="0" destOrd="0" presId="urn:microsoft.com/office/officeart/2005/8/layout/bProcess4"/>
    <dgm:cxn modelId="{203E1462-4159-4A9B-AE37-2E4DC3DD4BD5}" type="presParOf" srcId="{67019291-787A-45A3-A546-0BDB1B5B7610}" destId="{CB1DA062-71DF-4151-B77C-C45617BB66C2}" srcOrd="1" destOrd="0" presId="urn:microsoft.com/office/officeart/2005/8/layout/bProcess4"/>
    <dgm:cxn modelId="{29D211B7-CB66-40D4-8F15-017AFFF7A6C7}" type="presParOf" srcId="{3F1A5E92-6471-4EF6-AD95-593FBEAAF143}" destId="{C485C0AE-FA0F-4A73-A176-F611097A617D}" srcOrd="9" destOrd="0" presId="urn:microsoft.com/office/officeart/2005/8/layout/bProcess4"/>
    <dgm:cxn modelId="{D663B4C5-E8EA-4E8D-A570-5E08EF49CDEB}" type="presParOf" srcId="{3F1A5E92-6471-4EF6-AD95-593FBEAAF143}" destId="{E28A8585-B417-499A-8582-81D1CF472A6D}" srcOrd="10" destOrd="0" presId="urn:microsoft.com/office/officeart/2005/8/layout/bProcess4"/>
    <dgm:cxn modelId="{87F774BA-A873-47A4-BF85-F00510987426}" type="presParOf" srcId="{E28A8585-B417-499A-8582-81D1CF472A6D}" destId="{D3A339F7-0AB1-4B81-B2E6-B64E04E4AE65}" srcOrd="0" destOrd="0" presId="urn:microsoft.com/office/officeart/2005/8/layout/bProcess4"/>
    <dgm:cxn modelId="{DC4FAB9F-AFF6-4E0B-94CB-A29C3272E0C3}" type="presParOf" srcId="{E28A8585-B417-499A-8582-81D1CF472A6D}" destId="{A052752A-CDF0-4994-A5FD-BDED78026ABB}" srcOrd="1" destOrd="0" presId="urn:microsoft.com/office/officeart/2005/8/layout/bProcess4"/>
    <dgm:cxn modelId="{7A9F4BBD-E109-4F46-9F74-E28DFDE00E77}" type="presParOf" srcId="{3F1A5E92-6471-4EF6-AD95-593FBEAAF143}" destId="{45A18877-A9F7-4DBE-B5B5-90C12AC0FA5E}" srcOrd="11" destOrd="0" presId="urn:microsoft.com/office/officeart/2005/8/layout/bProcess4"/>
    <dgm:cxn modelId="{24948B9D-4525-42F5-BB41-4430EA660F62}" type="presParOf" srcId="{3F1A5E92-6471-4EF6-AD95-593FBEAAF143}" destId="{ADE8D445-7415-40B9-8CD5-37B8120AE563}" srcOrd="12" destOrd="0" presId="urn:microsoft.com/office/officeart/2005/8/layout/bProcess4"/>
    <dgm:cxn modelId="{59C03E52-1835-4710-9DFB-751BE5E3B842}" type="presParOf" srcId="{ADE8D445-7415-40B9-8CD5-37B8120AE563}" destId="{7DA296AD-0DE5-462B-8ECD-9359EF4026DB}" srcOrd="0" destOrd="0" presId="urn:microsoft.com/office/officeart/2005/8/layout/bProcess4"/>
    <dgm:cxn modelId="{E561885C-7CC4-4212-AF59-04B32E150D64}" type="presParOf" srcId="{ADE8D445-7415-40B9-8CD5-37B8120AE563}" destId="{A93D3A3A-65B8-435C-B837-1733630B6039}" srcOrd="1" destOrd="0" presId="urn:microsoft.com/office/officeart/2005/8/layout/bProcess4"/>
    <dgm:cxn modelId="{328EF429-1B2E-455B-A67E-53909D457E64}" type="presParOf" srcId="{3F1A5E92-6471-4EF6-AD95-593FBEAAF143}" destId="{74511D73-9FEA-4534-9F6D-1EF0BE80667C}" srcOrd="13" destOrd="0" presId="urn:microsoft.com/office/officeart/2005/8/layout/bProcess4"/>
    <dgm:cxn modelId="{ADBBCCD9-B6C1-4EF1-B881-EDFB9FC0AFC1}" type="presParOf" srcId="{3F1A5E92-6471-4EF6-AD95-593FBEAAF143}" destId="{27988DFE-E4F5-42A6-B58E-D1493570DB92}" srcOrd="14" destOrd="0" presId="urn:microsoft.com/office/officeart/2005/8/layout/bProcess4"/>
    <dgm:cxn modelId="{8169431D-0F1A-44DA-BDAF-057AD30FA0E0}" type="presParOf" srcId="{27988DFE-E4F5-42A6-B58E-D1493570DB92}" destId="{17AF9605-46E0-4F89-8349-62F4D80CF977}" srcOrd="0" destOrd="0" presId="urn:microsoft.com/office/officeart/2005/8/layout/bProcess4"/>
    <dgm:cxn modelId="{74F5BEDE-3468-4542-B46E-F5774E51A4ED}" type="presParOf" srcId="{27988DFE-E4F5-42A6-B58E-D1493570DB92}" destId="{F928EF37-81D6-4756-BE77-2F2B4170F7C1}" srcOrd="1" destOrd="0" presId="urn:microsoft.com/office/officeart/2005/8/layout/bProcess4"/>
    <dgm:cxn modelId="{8757BCAA-A17A-48AD-90CB-8429D5602A76}" type="presParOf" srcId="{3F1A5E92-6471-4EF6-AD95-593FBEAAF143}" destId="{40518545-E120-44AD-B7E6-F75EFB249F8A}" srcOrd="15" destOrd="0" presId="urn:microsoft.com/office/officeart/2005/8/layout/bProcess4"/>
    <dgm:cxn modelId="{7D3E5DDB-8D1D-4192-8C18-0C84CA733D9A}" type="presParOf" srcId="{3F1A5E92-6471-4EF6-AD95-593FBEAAF143}" destId="{6E621CC8-BCD0-43D5-90DA-8C7A29FA5681}" srcOrd="16" destOrd="0" presId="urn:microsoft.com/office/officeart/2005/8/layout/bProcess4"/>
    <dgm:cxn modelId="{7CA3936C-2C7F-43FE-99CB-3EE4E00D2DD6}" type="presParOf" srcId="{6E621CC8-BCD0-43D5-90DA-8C7A29FA5681}" destId="{960E1FAB-7D41-422D-AB02-8622A3C49C87}" srcOrd="0" destOrd="0" presId="urn:microsoft.com/office/officeart/2005/8/layout/bProcess4"/>
    <dgm:cxn modelId="{FD4DEBCD-0973-4C22-B761-7B935B4BE897}" type="presParOf" srcId="{6E621CC8-BCD0-43D5-90DA-8C7A29FA5681}" destId="{C539717F-FC0A-40C6-8A52-7EF59E33B84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F8AF77-EB85-4E55-8496-56AE734169C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EC405B-D660-425D-9073-F1CED64A0562}">
      <dgm:prSet custT="1"/>
      <dgm:spPr/>
      <dgm:t>
        <a:bodyPr/>
        <a:lstStyle/>
        <a:p>
          <a:pPr>
            <a:lnSpc>
              <a:spcPct val="100000"/>
            </a:lnSpc>
          </a:pPr>
          <a:r>
            <a:rPr lang="he-IL" sz="1400" dirty="0">
              <a:latin typeface="Arial" panose="020B0604020202020204" pitchFamily="34" charset="0"/>
              <a:cs typeface="Arial" panose="020B0604020202020204" pitchFamily="34" charset="0"/>
            </a:rPr>
            <a:t>הנוירון המלאכותי מקבל מידע מנוירונים שכנים.</a:t>
          </a:r>
          <a:endParaRPr lang="en-US" sz="1400" dirty="0">
            <a:latin typeface="Arial" panose="020B0604020202020204" pitchFamily="34" charset="0"/>
            <a:cs typeface="Arial" panose="020B0604020202020204" pitchFamily="34" charset="0"/>
          </a:endParaRPr>
        </a:p>
      </dgm:t>
    </dgm:pt>
    <dgm:pt modelId="{1EBF8672-13D5-494D-B3F7-223EC18E6AFA}" type="parTrans" cxnId="{947C849B-467B-43B6-986E-429F9D880A94}">
      <dgm:prSet/>
      <dgm:spPr/>
      <dgm:t>
        <a:bodyPr/>
        <a:lstStyle/>
        <a:p>
          <a:endParaRPr lang="en-US">
            <a:latin typeface="Arial" panose="020B0604020202020204" pitchFamily="34" charset="0"/>
            <a:cs typeface="Arial" panose="020B0604020202020204" pitchFamily="34" charset="0"/>
          </a:endParaRPr>
        </a:p>
      </dgm:t>
    </dgm:pt>
    <dgm:pt modelId="{093005B0-EC00-49A6-900A-A723F42C49D0}" type="sibTrans" cxnId="{947C849B-467B-43B6-986E-429F9D880A94}">
      <dgm:prSet/>
      <dgm:spPr/>
      <dgm:t>
        <a:bodyPr/>
        <a:lstStyle/>
        <a:p>
          <a:endParaRPr lang="en-US">
            <a:latin typeface="Arial" panose="020B0604020202020204" pitchFamily="34" charset="0"/>
            <a:cs typeface="Arial" panose="020B0604020202020204" pitchFamily="34" charset="0"/>
          </a:endParaRPr>
        </a:p>
      </dgm:t>
    </dgm:pt>
    <dgm:pt modelId="{74186728-DFE3-4646-8ACD-239102AB4A3E}">
      <dgm:prSet custT="1"/>
      <dgm:spPr/>
      <dgm:t>
        <a:bodyPr/>
        <a:lstStyle/>
        <a:p>
          <a:pPr>
            <a:lnSpc>
              <a:spcPct val="100000"/>
            </a:lnSpc>
          </a:pPr>
          <a:r>
            <a:rPr lang="he-IL" sz="1400" dirty="0">
              <a:latin typeface="Arial" panose="020B0604020202020204" pitchFamily="34" charset="0"/>
              <a:cs typeface="Arial" panose="020B0604020202020204" pitchFamily="34" charset="0"/>
            </a:rPr>
            <a:t>כל מידע המתקבל על ידי הנוירונים השכנים מקבל משקל כלשהו הקובע את מידת ההשפעה של מידע זה.</a:t>
          </a:r>
          <a:endParaRPr lang="en-US" sz="1400" dirty="0">
            <a:latin typeface="Arial" panose="020B0604020202020204" pitchFamily="34" charset="0"/>
            <a:cs typeface="Arial" panose="020B0604020202020204" pitchFamily="34" charset="0"/>
          </a:endParaRPr>
        </a:p>
      </dgm:t>
    </dgm:pt>
    <dgm:pt modelId="{BF8C3049-C835-4D99-BCF4-CEFEA2A624C9}" type="parTrans" cxnId="{3878584C-A0DC-4AB6-AB3A-B191AE46B638}">
      <dgm:prSet/>
      <dgm:spPr/>
      <dgm:t>
        <a:bodyPr/>
        <a:lstStyle/>
        <a:p>
          <a:endParaRPr lang="en-US">
            <a:latin typeface="Arial" panose="020B0604020202020204" pitchFamily="34" charset="0"/>
            <a:cs typeface="Arial" panose="020B0604020202020204" pitchFamily="34" charset="0"/>
          </a:endParaRPr>
        </a:p>
      </dgm:t>
    </dgm:pt>
    <dgm:pt modelId="{796ACD13-F951-48F4-AB31-E14393F9BF2D}" type="sibTrans" cxnId="{3878584C-A0DC-4AB6-AB3A-B191AE46B638}">
      <dgm:prSet/>
      <dgm:spPr/>
      <dgm:t>
        <a:bodyPr/>
        <a:lstStyle/>
        <a:p>
          <a:endParaRPr lang="en-US">
            <a:latin typeface="Arial" panose="020B0604020202020204" pitchFamily="34" charset="0"/>
            <a:cs typeface="Arial" panose="020B0604020202020204" pitchFamily="34" charset="0"/>
          </a:endParaRPr>
        </a:p>
      </dgm:t>
    </dgm:pt>
    <dgm:pt modelId="{F58DE6E6-89DA-4497-BA86-8609B29A1CB9}">
      <dgm:prSet custT="1"/>
      <dgm:spPr/>
      <dgm:t>
        <a:bodyPr/>
        <a:lstStyle/>
        <a:p>
          <a:pPr>
            <a:lnSpc>
              <a:spcPct val="100000"/>
            </a:lnSpc>
          </a:pPr>
          <a:r>
            <a:rPr lang="he-IL" sz="1400" dirty="0">
              <a:latin typeface="Arial" panose="020B0604020202020204" pitchFamily="34" charset="0"/>
              <a:cs typeface="Arial" panose="020B0604020202020204" pitchFamily="34" charset="0"/>
            </a:rPr>
            <a:t>בנוסף לרוב סוגי הנוירונים מתווסף פרמטר נוסף אשר מטרתו לבצע היסט של הפונקציה. </a:t>
          </a:r>
          <a:r>
            <a:rPr lang="en-US" sz="1400" dirty="0">
              <a:latin typeface="Arial" panose="020B0604020202020204" pitchFamily="34" charset="0"/>
              <a:cs typeface="Arial" panose="020B0604020202020204" pitchFamily="34" charset="0"/>
            </a:rPr>
            <a:t> </a:t>
          </a:r>
        </a:p>
        <a:p>
          <a:pPr>
            <a:lnSpc>
              <a:spcPct val="100000"/>
            </a:lnSpc>
          </a:pPr>
          <a:endParaRPr lang="en-US" sz="1400" dirty="0">
            <a:latin typeface="Arial" panose="020B0604020202020204" pitchFamily="34" charset="0"/>
            <a:cs typeface="Arial" panose="020B0604020202020204" pitchFamily="34" charset="0"/>
          </a:endParaRPr>
        </a:p>
      </dgm:t>
    </dgm:pt>
    <dgm:pt modelId="{7B7C00D9-01E8-4B2A-9DE0-2DA3D5AC3377}" type="parTrans" cxnId="{05D1957E-81AC-424C-9868-C63EC8268F81}">
      <dgm:prSet/>
      <dgm:spPr/>
      <dgm:t>
        <a:bodyPr/>
        <a:lstStyle/>
        <a:p>
          <a:endParaRPr lang="en-US">
            <a:latin typeface="Arial" panose="020B0604020202020204" pitchFamily="34" charset="0"/>
            <a:cs typeface="Arial" panose="020B0604020202020204" pitchFamily="34" charset="0"/>
          </a:endParaRPr>
        </a:p>
      </dgm:t>
    </dgm:pt>
    <dgm:pt modelId="{B8046599-3763-43D1-8B80-576CA37C88D1}" type="sibTrans" cxnId="{05D1957E-81AC-424C-9868-C63EC8268F81}">
      <dgm:prSet/>
      <dgm:spPr/>
      <dgm:t>
        <a:bodyPr/>
        <a:lstStyle/>
        <a:p>
          <a:endParaRPr lang="en-US">
            <a:latin typeface="Arial" panose="020B0604020202020204" pitchFamily="34" charset="0"/>
            <a:cs typeface="Arial" panose="020B0604020202020204" pitchFamily="34" charset="0"/>
          </a:endParaRPr>
        </a:p>
      </dgm:t>
    </dgm:pt>
    <dgm:pt modelId="{2A8A99CB-9B82-4145-BEFC-D63572C526CF}">
      <dgm:prSet custT="1"/>
      <dgm:spPr/>
      <dgm:t>
        <a:bodyPr/>
        <a:lstStyle/>
        <a:p>
          <a:pPr>
            <a:lnSpc>
              <a:spcPct val="100000"/>
            </a:lnSpc>
          </a:pPr>
          <a:r>
            <a:rPr lang="he-IL" sz="1400" dirty="0">
              <a:latin typeface="Arial" panose="020B0604020202020204" pitchFamily="34" charset="0"/>
              <a:cs typeface="Arial" panose="020B0604020202020204" pitchFamily="34" charset="0"/>
            </a:rPr>
            <a:t>לבסוף פונקציית האקטיבציה מחשבת את הפלט הסופי.</a:t>
          </a:r>
          <a:endParaRPr lang="en-US" sz="1400" dirty="0">
            <a:latin typeface="Arial" panose="020B0604020202020204" pitchFamily="34" charset="0"/>
            <a:cs typeface="Arial" panose="020B0604020202020204" pitchFamily="34" charset="0"/>
          </a:endParaRPr>
        </a:p>
      </dgm:t>
    </dgm:pt>
    <dgm:pt modelId="{1F65BC0C-CD20-417E-9D3F-23EF6261EDFE}" type="parTrans" cxnId="{47B372F0-0C11-40CC-9E47-9A4002E0400D}">
      <dgm:prSet/>
      <dgm:spPr/>
      <dgm:t>
        <a:bodyPr/>
        <a:lstStyle/>
        <a:p>
          <a:endParaRPr lang="en-US">
            <a:latin typeface="Arial" panose="020B0604020202020204" pitchFamily="34" charset="0"/>
            <a:cs typeface="Arial" panose="020B0604020202020204" pitchFamily="34" charset="0"/>
          </a:endParaRPr>
        </a:p>
      </dgm:t>
    </dgm:pt>
    <dgm:pt modelId="{FA9B11A0-6D14-4689-8FAD-8092DA1D556A}" type="sibTrans" cxnId="{47B372F0-0C11-40CC-9E47-9A4002E0400D}">
      <dgm:prSet/>
      <dgm:spPr/>
      <dgm:t>
        <a:bodyPr/>
        <a:lstStyle/>
        <a:p>
          <a:endParaRPr lang="en-US">
            <a:latin typeface="Arial" panose="020B0604020202020204" pitchFamily="34" charset="0"/>
            <a:cs typeface="Arial" panose="020B0604020202020204" pitchFamily="34" charset="0"/>
          </a:endParaRPr>
        </a:p>
      </dgm:t>
    </dgm:pt>
    <dgm:pt modelId="{6632BDE7-7B98-4CE8-A90A-E182D23B8D80}" type="pres">
      <dgm:prSet presAssocID="{6CF8AF77-EB85-4E55-8496-56AE734169CA}" presName="root" presStyleCnt="0">
        <dgm:presLayoutVars>
          <dgm:dir val="rev"/>
          <dgm:resizeHandles val="exact"/>
        </dgm:presLayoutVars>
      </dgm:prSet>
      <dgm:spPr/>
    </dgm:pt>
    <dgm:pt modelId="{5FB96812-0F53-4C30-BB4B-531317E771BB}" type="pres">
      <dgm:prSet presAssocID="{E4EC405B-D660-425D-9073-F1CED64A0562}" presName="compNode" presStyleCnt="0"/>
      <dgm:spPr/>
    </dgm:pt>
    <dgm:pt modelId="{4A756853-0023-41EA-A06D-BE4C02147D78}" type="pres">
      <dgm:prSet presAssocID="{E4EC405B-D660-425D-9073-F1CED64A0562}" presName="iconRect" presStyleLbl="node1" presStyleIdx="0" presStyleCnt="4" custLinFactNeighborX="70973" custLinFactNeighborY="-570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8B48260D-A6E5-4F46-9B96-BA156A97008B}" type="pres">
      <dgm:prSet presAssocID="{E4EC405B-D660-425D-9073-F1CED64A0562}" presName="spaceRect" presStyleCnt="0"/>
      <dgm:spPr/>
    </dgm:pt>
    <dgm:pt modelId="{744946AE-03F9-4AC3-B2AA-E433C93BCEED}" type="pres">
      <dgm:prSet presAssocID="{E4EC405B-D660-425D-9073-F1CED64A0562}" presName="textRect" presStyleLbl="revTx" presStyleIdx="0" presStyleCnt="4" custScaleX="158738" custLinFactNeighborX="36908" custLinFactNeighborY="-9123">
        <dgm:presLayoutVars>
          <dgm:chMax val="1"/>
          <dgm:chPref val="1"/>
        </dgm:presLayoutVars>
      </dgm:prSet>
      <dgm:spPr/>
    </dgm:pt>
    <dgm:pt modelId="{443138FE-5990-44F3-8397-1F57BB0ECF79}" type="pres">
      <dgm:prSet presAssocID="{093005B0-EC00-49A6-900A-A723F42C49D0}" presName="sibTrans" presStyleCnt="0"/>
      <dgm:spPr/>
    </dgm:pt>
    <dgm:pt modelId="{B4565750-4890-40D1-B6CB-99DD8B580A10}" type="pres">
      <dgm:prSet presAssocID="{74186728-DFE3-4646-8ACD-239102AB4A3E}" presName="compNode" presStyleCnt="0"/>
      <dgm:spPr/>
    </dgm:pt>
    <dgm:pt modelId="{74B70683-EC4A-4EFF-9BB2-5CC7866985DA}" type="pres">
      <dgm:prSet presAssocID="{74186728-DFE3-4646-8ACD-239102AB4A3E}" presName="iconRect" presStyleLbl="node1" presStyleIdx="1" presStyleCnt="4" custLinFactNeighborX="47147" custLinFactNeighborY="267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4079B9A6-0AF0-47DE-AAC2-8100D8D390F2}" type="pres">
      <dgm:prSet presAssocID="{74186728-DFE3-4646-8ACD-239102AB4A3E}" presName="spaceRect" presStyleCnt="0"/>
      <dgm:spPr/>
    </dgm:pt>
    <dgm:pt modelId="{778E907B-CEC7-4264-9168-EF86276D27B1}" type="pres">
      <dgm:prSet presAssocID="{74186728-DFE3-4646-8ACD-239102AB4A3E}" presName="textRect" presStyleLbl="revTx" presStyleIdx="1" presStyleCnt="4" custScaleX="184003" custScaleY="118494" custLinFactNeighborX="26107" custLinFactNeighborY="4326">
        <dgm:presLayoutVars>
          <dgm:chMax val="1"/>
          <dgm:chPref val="1"/>
        </dgm:presLayoutVars>
      </dgm:prSet>
      <dgm:spPr/>
    </dgm:pt>
    <dgm:pt modelId="{0B0C4553-893D-439C-8748-307F73C38286}" type="pres">
      <dgm:prSet presAssocID="{796ACD13-F951-48F4-AB31-E14393F9BF2D}" presName="sibTrans" presStyleCnt="0"/>
      <dgm:spPr/>
    </dgm:pt>
    <dgm:pt modelId="{A7CAEDB3-2093-498D-8166-FF278D991750}" type="pres">
      <dgm:prSet presAssocID="{F58DE6E6-89DA-4497-BA86-8609B29A1CB9}" presName="compNode" presStyleCnt="0"/>
      <dgm:spPr/>
    </dgm:pt>
    <dgm:pt modelId="{3FCC71D2-B815-4743-9CAD-021AE1575500}" type="pres">
      <dgm:prSet presAssocID="{F58DE6E6-89DA-4497-BA86-8609B29A1CB9}" presName="iconRect" presStyleLbl="node1" presStyleIdx="2" presStyleCnt="4" custLinFactNeighborX="11623" custLinFactNeighborY="-19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842B74B9-74C0-4C5B-BD27-B9A541EA4515}" type="pres">
      <dgm:prSet presAssocID="{F58DE6E6-89DA-4497-BA86-8609B29A1CB9}" presName="spaceRect" presStyleCnt="0"/>
      <dgm:spPr/>
    </dgm:pt>
    <dgm:pt modelId="{79D13C2C-C7D8-4B82-A49F-AF43B505874A}" type="pres">
      <dgm:prSet presAssocID="{F58DE6E6-89DA-4497-BA86-8609B29A1CB9}" presName="textRect" presStyleLbl="revTx" presStyleIdx="2" presStyleCnt="4" custScaleX="173027" custScaleY="115966" custLinFactNeighborX="669" custLinFactNeighborY="-4157">
        <dgm:presLayoutVars>
          <dgm:chMax val="1"/>
          <dgm:chPref val="1"/>
        </dgm:presLayoutVars>
      </dgm:prSet>
      <dgm:spPr/>
    </dgm:pt>
    <dgm:pt modelId="{36F1F84D-83C0-42C7-B7C5-029621406F73}" type="pres">
      <dgm:prSet presAssocID="{B8046599-3763-43D1-8B80-576CA37C88D1}" presName="sibTrans" presStyleCnt="0"/>
      <dgm:spPr/>
    </dgm:pt>
    <dgm:pt modelId="{981D9A2C-14C6-4C6D-9D2E-A8FAFA54D05C}" type="pres">
      <dgm:prSet presAssocID="{2A8A99CB-9B82-4145-BEFC-D63572C526CF}" presName="compNode" presStyleCnt="0"/>
      <dgm:spPr/>
    </dgm:pt>
    <dgm:pt modelId="{D282CDAE-57FB-49C6-9A15-0518C1A87B66}" type="pres">
      <dgm:prSet presAssocID="{2A8A99CB-9B82-4145-BEFC-D63572C526CF}" presName="iconRect" presStyleLbl="node1" presStyleIdx="3" presStyleCnt="4" custLinFactNeighborX="-33056" custLinFactNeighborY="-195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58A3FEF0-6217-4284-8D7F-12173643301D}" type="pres">
      <dgm:prSet presAssocID="{2A8A99CB-9B82-4145-BEFC-D63572C526CF}" presName="spaceRect" presStyleCnt="0"/>
      <dgm:spPr/>
    </dgm:pt>
    <dgm:pt modelId="{553A6071-70C2-49FF-8B85-6B84729C860C}" type="pres">
      <dgm:prSet presAssocID="{2A8A99CB-9B82-4145-BEFC-D63572C526CF}" presName="textRect" presStyleLbl="revTx" presStyleIdx="3" presStyleCnt="4" custLinFactNeighborX="-14875" custLinFactNeighborY="-17529">
        <dgm:presLayoutVars>
          <dgm:chMax val="1"/>
          <dgm:chPref val="1"/>
        </dgm:presLayoutVars>
      </dgm:prSet>
      <dgm:spPr/>
    </dgm:pt>
  </dgm:ptLst>
  <dgm:cxnLst>
    <dgm:cxn modelId="{393C3009-6BDC-4A9B-B60F-F2A64D86622B}" type="presOf" srcId="{74186728-DFE3-4646-8ACD-239102AB4A3E}" destId="{778E907B-CEC7-4264-9168-EF86276D27B1}" srcOrd="0" destOrd="0" presId="urn:microsoft.com/office/officeart/2018/2/layout/IconLabelList"/>
    <dgm:cxn modelId="{E31B6318-8020-4428-A95A-ED563B793B76}" type="presOf" srcId="{6CF8AF77-EB85-4E55-8496-56AE734169CA}" destId="{6632BDE7-7B98-4CE8-A90A-E182D23B8D80}" srcOrd="0" destOrd="0" presId="urn:microsoft.com/office/officeart/2018/2/layout/IconLabelList"/>
    <dgm:cxn modelId="{1C094645-4208-4026-A9F9-CBA67E6BE795}" type="presOf" srcId="{F58DE6E6-89DA-4497-BA86-8609B29A1CB9}" destId="{79D13C2C-C7D8-4B82-A49F-AF43B505874A}" srcOrd="0" destOrd="0" presId="urn:microsoft.com/office/officeart/2018/2/layout/IconLabelList"/>
    <dgm:cxn modelId="{FD59C96A-E069-439F-846F-9260FA5BB589}" type="presOf" srcId="{2A8A99CB-9B82-4145-BEFC-D63572C526CF}" destId="{553A6071-70C2-49FF-8B85-6B84729C860C}" srcOrd="0" destOrd="0" presId="urn:microsoft.com/office/officeart/2018/2/layout/IconLabelList"/>
    <dgm:cxn modelId="{3878584C-A0DC-4AB6-AB3A-B191AE46B638}" srcId="{6CF8AF77-EB85-4E55-8496-56AE734169CA}" destId="{74186728-DFE3-4646-8ACD-239102AB4A3E}" srcOrd="1" destOrd="0" parTransId="{BF8C3049-C835-4D99-BCF4-CEFEA2A624C9}" sibTransId="{796ACD13-F951-48F4-AB31-E14393F9BF2D}"/>
    <dgm:cxn modelId="{05D1957E-81AC-424C-9868-C63EC8268F81}" srcId="{6CF8AF77-EB85-4E55-8496-56AE734169CA}" destId="{F58DE6E6-89DA-4497-BA86-8609B29A1CB9}" srcOrd="2" destOrd="0" parTransId="{7B7C00D9-01E8-4B2A-9DE0-2DA3D5AC3377}" sibTransId="{B8046599-3763-43D1-8B80-576CA37C88D1}"/>
    <dgm:cxn modelId="{6B817C9A-3796-4468-9F4D-97461DC7A55F}" type="presOf" srcId="{E4EC405B-D660-425D-9073-F1CED64A0562}" destId="{744946AE-03F9-4AC3-B2AA-E433C93BCEED}" srcOrd="0" destOrd="0" presId="urn:microsoft.com/office/officeart/2018/2/layout/IconLabelList"/>
    <dgm:cxn modelId="{947C849B-467B-43B6-986E-429F9D880A94}" srcId="{6CF8AF77-EB85-4E55-8496-56AE734169CA}" destId="{E4EC405B-D660-425D-9073-F1CED64A0562}" srcOrd="0" destOrd="0" parTransId="{1EBF8672-13D5-494D-B3F7-223EC18E6AFA}" sibTransId="{093005B0-EC00-49A6-900A-A723F42C49D0}"/>
    <dgm:cxn modelId="{47B372F0-0C11-40CC-9E47-9A4002E0400D}" srcId="{6CF8AF77-EB85-4E55-8496-56AE734169CA}" destId="{2A8A99CB-9B82-4145-BEFC-D63572C526CF}" srcOrd="3" destOrd="0" parTransId="{1F65BC0C-CD20-417E-9D3F-23EF6261EDFE}" sibTransId="{FA9B11A0-6D14-4689-8FAD-8092DA1D556A}"/>
    <dgm:cxn modelId="{A90AAFB0-40B3-47A5-ABDA-982C2C5108D1}" type="presParOf" srcId="{6632BDE7-7B98-4CE8-A90A-E182D23B8D80}" destId="{5FB96812-0F53-4C30-BB4B-531317E771BB}" srcOrd="0" destOrd="0" presId="urn:microsoft.com/office/officeart/2018/2/layout/IconLabelList"/>
    <dgm:cxn modelId="{EAB67EA4-C1DA-4E0D-AACF-43EDB799B29D}" type="presParOf" srcId="{5FB96812-0F53-4C30-BB4B-531317E771BB}" destId="{4A756853-0023-41EA-A06D-BE4C02147D78}" srcOrd="0" destOrd="0" presId="urn:microsoft.com/office/officeart/2018/2/layout/IconLabelList"/>
    <dgm:cxn modelId="{725CCC84-8E27-406F-BB20-1265D0016B1E}" type="presParOf" srcId="{5FB96812-0F53-4C30-BB4B-531317E771BB}" destId="{8B48260D-A6E5-4F46-9B96-BA156A97008B}" srcOrd="1" destOrd="0" presId="urn:microsoft.com/office/officeart/2018/2/layout/IconLabelList"/>
    <dgm:cxn modelId="{307B63B6-942D-4C39-88AB-083E79546FF2}" type="presParOf" srcId="{5FB96812-0F53-4C30-BB4B-531317E771BB}" destId="{744946AE-03F9-4AC3-B2AA-E433C93BCEED}" srcOrd="2" destOrd="0" presId="urn:microsoft.com/office/officeart/2018/2/layout/IconLabelList"/>
    <dgm:cxn modelId="{A3B02D3F-FAB6-442F-A120-84D3C7024AC1}" type="presParOf" srcId="{6632BDE7-7B98-4CE8-A90A-E182D23B8D80}" destId="{443138FE-5990-44F3-8397-1F57BB0ECF79}" srcOrd="1" destOrd="0" presId="urn:microsoft.com/office/officeart/2018/2/layout/IconLabelList"/>
    <dgm:cxn modelId="{A56547B5-020F-416A-8DC1-19483686FCAE}" type="presParOf" srcId="{6632BDE7-7B98-4CE8-A90A-E182D23B8D80}" destId="{B4565750-4890-40D1-B6CB-99DD8B580A10}" srcOrd="2" destOrd="0" presId="urn:microsoft.com/office/officeart/2018/2/layout/IconLabelList"/>
    <dgm:cxn modelId="{7E00231D-FACA-4FA9-8EEB-2F2CAFFD5752}" type="presParOf" srcId="{B4565750-4890-40D1-B6CB-99DD8B580A10}" destId="{74B70683-EC4A-4EFF-9BB2-5CC7866985DA}" srcOrd="0" destOrd="0" presId="urn:microsoft.com/office/officeart/2018/2/layout/IconLabelList"/>
    <dgm:cxn modelId="{D7970C23-1521-4E45-AD58-4EC4D892DD4A}" type="presParOf" srcId="{B4565750-4890-40D1-B6CB-99DD8B580A10}" destId="{4079B9A6-0AF0-47DE-AAC2-8100D8D390F2}" srcOrd="1" destOrd="0" presId="urn:microsoft.com/office/officeart/2018/2/layout/IconLabelList"/>
    <dgm:cxn modelId="{255ED621-241F-4434-9862-E2FEF5B40372}" type="presParOf" srcId="{B4565750-4890-40D1-B6CB-99DD8B580A10}" destId="{778E907B-CEC7-4264-9168-EF86276D27B1}" srcOrd="2" destOrd="0" presId="urn:microsoft.com/office/officeart/2018/2/layout/IconLabelList"/>
    <dgm:cxn modelId="{6590DD6D-FCE8-4D5C-8FBE-8C6394A2EB2F}" type="presParOf" srcId="{6632BDE7-7B98-4CE8-A90A-E182D23B8D80}" destId="{0B0C4553-893D-439C-8748-307F73C38286}" srcOrd="3" destOrd="0" presId="urn:microsoft.com/office/officeart/2018/2/layout/IconLabelList"/>
    <dgm:cxn modelId="{C7CBA6E9-9CE9-4429-AC2B-1503BD707D8A}" type="presParOf" srcId="{6632BDE7-7B98-4CE8-A90A-E182D23B8D80}" destId="{A7CAEDB3-2093-498D-8166-FF278D991750}" srcOrd="4" destOrd="0" presId="urn:microsoft.com/office/officeart/2018/2/layout/IconLabelList"/>
    <dgm:cxn modelId="{02E1FC9F-13B7-48DD-AE2E-34BF09857A6C}" type="presParOf" srcId="{A7CAEDB3-2093-498D-8166-FF278D991750}" destId="{3FCC71D2-B815-4743-9CAD-021AE1575500}" srcOrd="0" destOrd="0" presId="urn:microsoft.com/office/officeart/2018/2/layout/IconLabelList"/>
    <dgm:cxn modelId="{36A4E17A-0235-4236-8D69-F185B13A7D91}" type="presParOf" srcId="{A7CAEDB3-2093-498D-8166-FF278D991750}" destId="{842B74B9-74C0-4C5B-BD27-B9A541EA4515}" srcOrd="1" destOrd="0" presId="urn:microsoft.com/office/officeart/2018/2/layout/IconLabelList"/>
    <dgm:cxn modelId="{6491481C-5C70-450A-B3FD-F769AF69B7CD}" type="presParOf" srcId="{A7CAEDB3-2093-498D-8166-FF278D991750}" destId="{79D13C2C-C7D8-4B82-A49F-AF43B505874A}" srcOrd="2" destOrd="0" presId="urn:microsoft.com/office/officeart/2018/2/layout/IconLabelList"/>
    <dgm:cxn modelId="{73E2156A-FDC7-47E8-BCFF-00DE04B30E76}" type="presParOf" srcId="{6632BDE7-7B98-4CE8-A90A-E182D23B8D80}" destId="{36F1F84D-83C0-42C7-B7C5-029621406F73}" srcOrd="5" destOrd="0" presId="urn:microsoft.com/office/officeart/2018/2/layout/IconLabelList"/>
    <dgm:cxn modelId="{8872202F-11BE-48FC-A242-5E2C1449827B}" type="presParOf" srcId="{6632BDE7-7B98-4CE8-A90A-E182D23B8D80}" destId="{981D9A2C-14C6-4C6D-9D2E-A8FAFA54D05C}" srcOrd="6" destOrd="0" presId="urn:microsoft.com/office/officeart/2018/2/layout/IconLabelList"/>
    <dgm:cxn modelId="{C9B98A72-4662-4447-925A-F424F78E9EB4}" type="presParOf" srcId="{981D9A2C-14C6-4C6D-9D2E-A8FAFA54D05C}" destId="{D282CDAE-57FB-49C6-9A15-0518C1A87B66}" srcOrd="0" destOrd="0" presId="urn:microsoft.com/office/officeart/2018/2/layout/IconLabelList"/>
    <dgm:cxn modelId="{FB336A51-DF38-442E-9F48-3EC435869E49}" type="presParOf" srcId="{981D9A2C-14C6-4C6D-9D2E-A8FAFA54D05C}" destId="{58A3FEF0-6217-4284-8D7F-12173643301D}" srcOrd="1" destOrd="0" presId="urn:microsoft.com/office/officeart/2018/2/layout/IconLabelList"/>
    <dgm:cxn modelId="{91B6628B-57F5-46AB-A1F7-A43BB04F272E}" type="presParOf" srcId="{981D9A2C-14C6-4C6D-9D2E-A8FAFA54D05C}" destId="{553A6071-70C2-49FF-8B85-6B84729C860C}"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097BB-2E41-4563-B13F-BB28AD8E9CDF}"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A69176AE-F84B-4D98-91F5-3CA04110000A}">
      <dgm:prSet custT="1"/>
      <dgm:spPr/>
      <dgm:t>
        <a:bodyPr/>
        <a:lstStyle/>
        <a:p>
          <a:pPr algn="r" rtl="1"/>
          <a:r>
            <a:rPr lang="en-US" sz="1200" dirty="0">
              <a:latin typeface="Arial" panose="020B0604020202020204" pitchFamily="34" charset="0"/>
              <a:cs typeface="Arial" panose="020B0604020202020204" pitchFamily="34" charset="0"/>
            </a:rPr>
            <a:t>Learning Rate</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החלטתי להשאיר את פרמטר זה להיות הערך </a:t>
          </a:r>
          <a:r>
            <a:rPr lang="he-IL" sz="1200" dirty="0" err="1">
              <a:latin typeface="Arial" panose="020B0604020202020204" pitchFamily="34" charset="0"/>
              <a:cs typeface="Arial" panose="020B0604020202020204" pitchFamily="34" charset="0"/>
            </a:rPr>
            <a:t>הדיפולטי</a:t>
          </a:r>
          <a:r>
            <a:rPr lang="he-IL" sz="1200" dirty="0">
              <a:latin typeface="Arial" panose="020B0604020202020204" pitchFamily="34" charset="0"/>
              <a:cs typeface="Arial" panose="020B0604020202020204" pitchFamily="34" charset="0"/>
            </a:rPr>
            <a:t> של </a:t>
          </a:r>
          <a:r>
            <a:rPr lang="en-US" sz="1200" dirty="0">
              <a:latin typeface="Arial" panose="020B0604020202020204" pitchFamily="34" charset="0"/>
              <a:cs typeface="Arial" panose="020B0604020202020204" pitchFamily="34" charset="0"/>
            </a:rPr>
            <a:t>TensorFlow</a:t>
          </a:r>
          <a:r>
            <a:rPr lang="he-IL" sz="1200" dirty="0">
              <a:latin typeface="Arial" panose="020B0604020202020204" pitchFamily="34" charset="0"/>
              <a:cs typeface="Arial" panose="020B0604020202020204" pitchFamily="34" charset="0"/>
            </a:rPr>
            <a:t> אשר ערכו הוא 0.001.</a:t>
          </a:r>
          <a:endParaRPr lang="en-US" sz="1200" dirty="0">
            <a:latin typeface="Arial" panose="020B0604020202020204" pitchFamily="34" charset="0"/>
            <a:cs typeface="Arial" panose="020B0604020202020204" pitchFamily="34" charset="0"/>
          </a:endParaRPr>
        </a:p>
      </dgm:t>
    </dgm:pt>
    <dgm:pt modelId="{6BA2D74D-7D16-468D-8745-93DAF3B06935}" type="parTrans" cxnId="{75074A26-CAE4-4D92-A35B-2764F35E08D1}">
      <dgm:prSet/>
      <dgm:spPr/>
      <dgm:t>
        <a:bodyPr/>
        <a:lstStyle/>
        <a:p>
          <a:pPr algn="r" rtl="1"/>
          <a:endParaRPr lang="en-US" sz="1400">
            <a:latin typeface="Arial" panose="020B0604020202020204" pitchFamily="34" charset="0"/>
            <a:cs typeface="Arial" panose="020B0604020202020204" pitchFamily="34" charset="0"/>
          </a:endParaRPr>
        </a:p>
      </dgm:t>
    </dgm:pt>
    <dgm:pt modelId="{0C77AC7A-0FFA-4027-BCC8-23CECC86D036}" type="sibTrans" cxnId="{75074A26-CAE4-4D92-A35B-2764F35E08D1}">
      <dgm:prSet/>
      <dgm:spPr/>
      <dgm:t>
        <a:bodyPr/>
        <a:lstStyle/>
        <a:p>
          <a:pPr algn="r" rtl="1"/>
          <a:endParaRPr lang="en-US" sz="1400">
            <a:latin typeface="Arial" panose="020B0604020202020204" pitchFamily="34" charset="0"/>
            <a:cs typeface="Arial" panose="020B0604020202020204" pitchFamily="34" charset="0"/>
          </a:endParaRPr>
        </a:p>
      </dgm:t>
    </dgm:pt>
    <dgm:pt modelId="{632E1623-FB51-49EA-8D29-0906A675CCC6}">
      <dgm:prSet custT="1"/>
      <dgm:spPr/>
      <dgm:t>
        <a:bodyPr/>
        <a:lstStyle/>
        <a:p>
          <a:pPr algn="r" rtl="1"/>
          <a:r>
            <a:rPr lang="en-US" sz="1200" dirty="0">
              <a:latin typeface="Arial" panose="020B0604020202020204" pitchFamily="34" charset="0"/>
              <a:cs typeface="Arial" panose="020B0604020202020204" pitchFamily="34" charset="0"/>
            </a:rPr>
            <a:t>Number of Epochs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בחרתי לאמן את המודל עד 20 מעברים או עד אשר אגיע לדיוק של 98.5% על סט האימון.</a:t>
          </a:r>
          <a:endParaRPr lang="en-US" sz="1200" dirty="0">
            <a:latin typeface="Arial" panose="020B0604020202020204" pitchFamily="34" charset="0"/>
            <a:cs typeface="Arial" panose="020B0604020202020204" pitchFamily="34" charset="0"/>
          </a:endParaRPr>
        </a:p>
      </dgm:t>
    </dgm:pt>
    <dgm:pt modelId="{D3071D8F-3D51-45E7-87B6-E39CBC68716C}" type="parTrans" cxnId="{D2B9CAF6-2B36-4511-BF56-90832689C877}">
      <dgm:prSet/>
      <dgm:spPr/>
      <dgm:t>
        <a:bodyPr/>
        <a:lstStyle/>
        <a:p>
          <a:pPr algn="r" rtl="1"/>
          <a:endParaRPr lang="en-US" sz="1400">
            <a:latin typeface="Arial" panose="020B0604020202020204" pitchFamily="34" charset="0"/>
            <a:cs typeface="Arial" panose="020B0604020202020204" pitchFamily="34" charset="0"/>
          </a:endParaRPr>
        </a:p>
      </dgm:t>
    </dgm:pt>
    <dgm:pt modelId="{72D70FC1-2D9B-46B1-B47F-3C30CFA34E68}" type="sibTrans" cxnId="{D2B9CAF6-2B36-4511-BF56-90832689C877}">
      <dgm:prSet/>
      <dgm:spPr/>
      <dgm:t>
        <a:bodyPr/>
        <a:lstStyle/>
        <a:p>
          <a:pPr algn="r" rtl="1"/>
          <a:endParaRPr lang="en-US" sz="1400">
            <a:latin typeface="Arial" panose="020B0604020202020204" pitchFamily="34" charset="0"/>
            <a:cs typeface="Arial" panose="020B0604020202020204" pitchFamily="34" charset="0"/>
          </a:endParaRPr>
        </a:p>
      </dgm:t>
    </dgm:pt>
    <dgm:pt modelId="{4B445B96-F05B-4FA7-9862-20132D83D118}">
      <dgm:prSet custT="1"/>
      <dgm:spPr/>
      <dgm:t>
        <a:bodyPr/>
        <a:lstStyle/>
        <a:p>
          <a:pPr algn="r" rtl="1"/>
          <a:r>
            <a:rPr lang="en-US" sz="1200" dirty="0">
              <a:latin typeface="Arial" panose="020B0604020202020204" pitchFamily="34" charset="0"/>
              <a:cs typeface="Arial" panose="020B0604020202020204" pitchFamily="34" charset="0"/>
            </a:rPr>
            <a:t>Batch Size </a:t>
          </a:r>
          <a:r>
            <a:rPr lang="he-IL" sz="1200" dirty="0">
              <a:latin typeface="Arial" panose="020B0604020202020204" pitchFamily="34" charset="0"/>
              <a:cs typeface="Arial" panose="020B0604020202020204" pitchFamily="34" charset="0"/>
            </a:rPr>
            <a:t> – פרמטר זה קובע אחרי כמה קלטים שעברו ברשת צריך לכוון את משקלי הרשת לפי תהליך ה – </a:t>
          </a:r>
          <a:r>
            <a:rPr lang="en-US" sz="1200" dirty="0">
              <a:latin typeface="Arial" panose="020B0604020202020204" pitchFamily="34" charset="0"/>
              <a:cs typeface="Arial" panose="020B0604020202020204" pitchFamily="34" charset="0"/>
            </a:rPr>
            <a:t>Gradient Descent</a:t>
          </a:r>
          <a:r>
            <a:rPr lang="he-IL" sz="1200" dirty="0">
              <a:latin typeface="Arial" panose="020B0604020202020204" pitchFamily="34" charset="0"/>
              <a:cs typeface="Arial" panose="020B0604020202020204" pitchFamily="34" charset="0"/>
            </a:rPr>
            <a:t>, בחרתי במספר 32 שהוא די נפוץ ולפי-כך כל </a:t>
          </a:r>
          <a:r>
            <a:rPr lang="en-US" sz="1200" dirty="0">
              <a:latin typeface="Arial" panose="020B0604020202020204" pitchFamily="34" charset="0"/>
              <a:cs typeface="Arial" panose="020B0604020202020204" pitchFamily="34" charset="0"/>
            </a:rPr>
            <a:t> Epoch </a:t>
          </a:r>
          <a:r>
            <a:rPr lang="he-IL" sz="1200" dirty="0">
              <a:latin typeface="Arial" panose="020B0604020202020204" pitchFamily="34" charset="0"/>
              <a:cs typeface="Arial" panose="020B0604020202020204" pitchFamily="34" charset="0"/>
            </a:rPr>
            <a:t>חולק ל981 מעברים שלמים על הרשת.</a:t>
          </a:r>
          <a:endParaRPr lang="en-US" sz="1200" dirty="0">
            <a:latin typeface="Arial" panose="020B0604020202020204" pitchFamily="34" charset="0"/>
            <a:cs typeface="Arial" panose="020B0604020202020204" pitchFamily="34" charset="0"/>
          </a:endParaRPr>
        </a:p>
      </dgm:t>
    </dgm:pt>
    <dgm:pt modelId="{024F0809-1334-4DD6-BB8B-649F96657C62}" type="parTrans" cxnId="{8470B382-6FCA-4506-BD87-B403D70E0C8B}">
      <dgm:prSet/>
      <dgm:spPr/>
      <dgm:t>
        <a:bodyPr/>
        <a:lstStyle/>
        <a:p>
          <a:pPr algn="r" rtl="1"/>
          <a:endParaRPr lang="en-US" sz="1400">
            <a:latin typeface="Arial" panose="020B0604020202020204" pitchFamily="34" charset="0"/>
            <a:cs typeface="Arial" panose="020B0604020202020204" pitchFamily="34" charset="0"/>
          </a:endParaRPr>
        </a:p>
      </dgm:t>
    </dgm:pt>
    <dgm:pt modelId="{DD9CF243-E155-487C-9D39-9115CA3CC47F}" type="sibTrans" cxnId="{8470B382-6FCA-4506-BD87-B403D70E0C8B}">
      <dgm:prSet/>
      <dgm:spPr/>
      <dgm:t>
        <a:bodyPr/>
        <a:lstStyle/>
        <a:p>
          <a:pPr algn="r" rtl="1"/>
          <a:endParaRPr lang="en-US" sz="1400">
            <a:latin typeface="Arial" panose="020B0604020202020204" pitchFamily="34" charset="0"/>
            <a:cs typeface="Arial" panose="020B0604020202020204" pitchFamily="34" charset="0"/>
          </a:endParaRPr>
        </a:p>
      </dgm:t>
    </dgm:pt>
    <dgm:pt modelId="{977A4E18-49FE-455B-9E40-4923F0B365D1}">
      <dgm:prSet custT="1"/>
      <dgm:spPr/>
      <dgm:t>
        <a:bodyPr/>
        <a:lstStyle/>
        <a:p>
          <a:pPr algn="r" rtl="1"/>
          <a:r>
            <a:rPr lang="en-US" sz="1200" dirty="0">
              <a:latin typeface="Arial" panose="020B0604020202020204" pitchFamily="34" charset="0"/>
              <a:cs typeface="Arial" panose="020B0604020202020204" pitchFamily="34" charset="0"/>
            </a:rPr>
            <a:t>Hidden Layers</a:t>
          </a:r>
          <a:r>
            <a:rPr lang="he-IL" sz="1200" dirty="0">
              <a:latin typeface="Arial" panose="020B0604020202020204" pitchFamily="34" charset="0"/>
              <a:cs typeface="Arial" panose="020B0604020202020204" pitchFamily="34" charset="0"/>
            </a:rPr>
            <a:t> - השתמשתי ב3 שכבות </a:t>
          </a:r>
          <a:r>
            <a:rPr lang="he-IL" sz="1200" dirty="0" err="1">
              <a:latin typeface="Arial" panose="020B0604020202020204" pitchFamily="34" charset="0"/>
              <a:cs typeface="Arial" panose="020B0604020202020204" pitchFamily="34" charset="0"/>
            </a:rPr>
            <a:t>קונבולוציה</a:t>
          </a:r>
          <a:r>
            <a:rPr lang="he-IL" sz="1200" dirty="0">
              <a:latin typeface="Arial" panose="020B0604020202020204" pitchFamily="34" charset="0"/>
              <a:cs typeface="Arial" panose="020B0604020202020204" pitchFamily="34" charset="0"/>
            </a:rPr>
            <a:t>, 3 שכבות </a:t>
          </a:r>
          <a:r>
            <a:rPr lang="en-US" sz="1200" dirty="0" err="1">
              <a:latin typeface="Arial" panose="020B0604020202020204" pitchFamily="34" charset="0"/>
              <a:cs typeface="Arial" panose="020B0604020202020204" pitchFamily="34" charset="0"/>
            </a:rPr>
            <a:t>MaxPooling</a:t>
          </a:r>
          <a:r>
            <a:rPr lang="he-IL" sz="1200" dirty="0">
              <a:latin typeface="Arial" panose="020B0604020202020204" pitchFamily="34" charset="0"/>
              <a:cs typeface="Arial" panose="020B0604020202020204" pitchFamily="34" charset="0"/>
            </a:rPr>
            <a:t>, שכבת </a:t>
          </a:r>
          <a:r>
            <a:rPr lang="en-US" sz="1200" dirty="0">
              <a:latin typeface="Arial" panose="020B0604020202020204" pitchFamily="34" charset="0"/>
              <a:cs typeface="Arial" panose="020B0604020202020204" pitchFamily="34" charset="0"/>
            </a:rPr>
            <a:t>Dropout</a:t>
          </a:r>
          <a:r>
            <a:rPr lang="he-IL" sz="1200" dirty="0">
              <a:latin typeface="Arial" panose="020B0604020202020204" pitchFamily="34" charset="0"/>
              <a:cs typeface="Arial" panose="020B0604020202020204" pitchFamily="34" charset="0"/>
            </a:rPr>
            <a:t>, שכבת </a:t>
          </a:r>
          <a:r>
            <a:rPr lang="en-US" sz="1200" dirty="0">
              <a:latin typeface="Arial" panose="020B0604020202020204" pitchFamily="34" charset="0"/>
              <a:cs typeface="Arial" panose="020B0604020202020204" pitchFamily="34" charset="0"/>
            </a:rPr>
            <a:t>Dense</a:t>
          </a:r>
          <a:r>
            <a:rPr lang="he-IL" sz="1200" dirty="0">
              <a:latin typeface="Arial" panose="020B0604020202020204" pitchFamily="34" charset="0"/>
              <a:cs typeface="Arial" panose="020B0604020202020204" pitchFamily="34" charset="0"/>
            </a:rPr>
            <a:t> - שכבת נוירונים רגילה, שכבת </a:t>
          </a:r>
          <a:r>
            <a:rPr lang="en-US" sz="1200" dirty="0">
              <a:latin typeface="Arial" panose="020B0604020202020204" pitchFamily="34" charset="0"/>
              <a:cs typeface="Arial" panose="020B0604020202020204" pitchFamily="34" charset="0"/>
            </a:rPr>
            <a:t>Dense </a:t>
          </a:r>
          <a:r>
            <a:rPr lang="he-IL" sz="1200" dirty="0">
              <a:latin typeface="Arial" panose="020B0604020202020204" pitchFamily="34" charset="0"/>
              <a:cs typeface="Arial" panose="020B0604020202020204" pitchFamily="34" charset="0"/>
            </a:rPr>
            <a:t> אחרונה לסיווג הקלט ל43 קטגוריות התמרורים.</a:t>
          </a:r>
          <a:endParaRPr lang="en-US" sz="1200" dirty="0">
            <a:latin typeface="Arial" panose="020B0604020202020204" pitchFamily="34" charset="0"/>
            <a:cs typeface="Arial" panose="020B0604020202020204" pitchFamily="34" charset="0"/>
          </a:endParaRPr>
        </a:p>
      </dgm:t>
    </dgm:pt>
    <dgm:pt modelId="{F0D54C93-D9C7-4964-BFD3-A8BC0B6C2A47}" type="parTrans" cxnId="{F4FD13B9-B30A-45F8-B662-C0CD6BB4DD39}">
      <dgm:prSet/>
      <dgm:spPr/>
      <dgm:t>
        <a:bodyPr/>
        <a:lstStyle/>
        <a:p>
          <a:pPr algn="r" rtl="1"/>
          <a:endParaRPr lang="en-US" sz="1400">
            <a:latin typeface="Arial" panose="020B0604020202020204" pitchFamily="34" charset="0"/>
            <a:cs typeface="Arial" panose="020B0604020202020204" pitchFamily="34" charset="0"/>
          </a:endParaRPr>
        </a:p>
      </dgm:t>
    </dgm:pt>
    <dgm:pt modelId="{B60AAE6E-B26C-4877-9BAA-8D6AC7455C28}" type="sibTrans" cxnId="{F4FD13B9-B30A-45F8-B662-C0CD6BB4DD39}">
      <dgm:prSet/>
      <dgm:spPr/>
      <dgm:t>
        <a:bodyPr/>
        <a:lstStyle/>
        <a:p>
          <a:pPr algn="r" rtl="1"/>
          <a:endParaRPr lang="en-US" sz="1400">
            <a:latin typeface="Arial" panose="020B0604020202020204" pitchFamily="34" charset="0"/>
            <a:cs typeface="Arial" panose="020B0604020202020204" pitchFamily="34" charset="0"/>
          </a:endParaRPr>
        </a:p>
      </dgm:t>
    </dgm:pt>
    <dgm:pt modelId="{0E3D3CDD-4121-42FC-BB2B-810D14592AE3}">
      <dgm:prSet custT="1"/>
      <dgm:spPr/>
      <dgm:t>
        <a:bodyPr/>
        <a:lstStyle/>
        <a:p>
          <a:pPr algn="r" rtl="1"/>
          <a:r>
            <a:rPr lang="en-US" sz="1200" dirty="0">
              <a:latin typeface="Arial" panose="020B0604020202020204" pitchFamily="34" charset="0"/>
              <a:cs typeface="Arial" panose="020B0604020202020204" pitchFamily="34" charset="0"/>
            </a:rPr>
            <a:t>Activation Functions </a:t>
          </a:r>
          <a:r>
            <a:rPr lang="he-IL" sz="1200" dirty="0">
              <a:latin typeface="Arial" panose="020B0604020202020204" pitchFamily="34" charset="0"/>
              <a:cs typeface="Arial" panose="020B0604020202020204" pitchFamily="34" charset="0"/>
            </a:rPr>
            <a:t> – בחרתי להשתמש בפונקציית האקטיבציה –</a:t>
          </a:r>
          <a:r>
            <a:rPr lang="en-US" sz="1200" dirty="0" err="1">
              <a:latin typeface="Arial" panose="020B0604020202020204" pitchFamily="34" charset="0"/>
              <a:cs typeface="Arial" panose="020B0604020202020204" pitchFamily="34" charset="0"/>
            </a:rPr>
            <a:t>Relu</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לשכבות הפנימיות </a:t>
          </a:r>
          <a:r>
            <a:rPr lang="he-IL" sz="1200" dirty="0" err="1">
              <a:latin typeface="Arial" panose="020B0604020202020204" pitchFamily="34" charset="0"/>
              <a:cs typeface="Arial" panose="020B0604020202020204" pitchFamily="34" charset="0"/>
            </a:rPr>
            <a:t>ובפונקצית</a:t>
          </a:r>
          <a:r>
            <a:rPr lang="he-IL" sz="1200" dirty="0">
              <a:latin typeface="Arial" panose="020B0604020202020204" pitchFamily="34" charset="0"/>
              <a:cs typeface="Arial" panose="020B0604020202020204" pitchFamily="34" charset="0"/>
            </a:rPr>
            <a:t> האקטיבציה – </a:t>
          </a:r>
          <a:r>
            <a:rPr lang="en-US" sz="1200" dirty="0" err="1">
              <a:latin typeface="Arial" panose="020B0604020202020204" pitchFamily="34" charset="0"/>
              <a:cs typeface="Arial" panose="020B0604020202020204" pitchFamily="34" charset="0"/>
            </a:rPr>
            <a:t>Softmax</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אשר תסווג את הפלט שהועבר ברשת לקטגוריות בשכבה האחרונה של הרשת.</a:t>
          </a:r>
          <a:endParaRPr lang="en-US" sz="1200" dirty="0">
            <a:latin typeface="Arial" panose="020B0604020202020204" pitchFamily="34" charset="0"/>
            <a:cs typeface="Arial" panose="020B0604020202020204" pitchFamily="34" charset="0"/>
          </a:endParaRPr>
        </a:p>
      </dgm:t>
    </dgm:pt>
    <dgm:pt modelId="{F5E1C66A-0FF6-4A10-B6CC-C9EEDCA2800D}" type="parTrans" cxnId="{A9609181-C4C4-4FBE-9D90-77F2D5B06192}">
      <dgm:prSet/>
      <dgm:spPr/>
      <dgm:t>
        <a:bodyPr/>
        <a:lstStyle/>
        <a:p>
          <a:pPr algn="r" rtl="1"/>
          <a:endParaRPr lang="en-US" sz="1400">
            <a:latin typeface="Arial" panose="020B0604020202020204" pitchFamily="34" charset="0"/>
            <a:cs typeface="Arial" panose="020B0604020202020204" pitchFamily="34" charset="0"/>
          </a:endParaRPr>
        </a:p>
      </dgm:t>
    </dgm:pt>
    <dgm:pt modelId="{D6F0B5CB-9624-4D81-8C7F-295065B583E0}" type="sibTrans" cxnId="{A9609181-C4C4-4FBE-9D90-77F2D5B06192}">
      <dgm:prSet/>
      <dgm:spPr/>
      <dgm:t>
        <a:bodyPr/>
        <a:lstStyle/>
        <a:p>
          <a:pPr algn="r" rtl="1"/>
          <a:endParaRPr lang="en-US" sz="1400">
            <a:latin typeface="Arial" panose="020B0604020202020204" pitchFamily="34" charset="0"/>
            <a:cs typeface="Arial" panose="020B0604020202020204" pitchFamily="34" charset="0"/>
          </a:endParaRPr>
        </a:p>
      </dgm:t>
    </dgm:pt>
    <dgm:pt modelId="{3D361B36-05A5-4385-BDE6-02C000D73960}" type="pres">
      <dgm:prSet presAssocID="{960097BB-2E41-4563-B13F-BB28AD8E9CDF}" presName="linear" presStyleCnt="0">
        <dgm:presLayoutVars>
          <dgm:animLvl val="lvl"/>
          <dgm:resizeHandles val="exact"/>
        </dgm:presLayoutVars>
      </dgm:prSet>
      <dgm:spPr/>
    </dgm:pt>
    <dgm:pt modelId="{663697B1-D659-4514-9712-17808D1036C9}" type="pres">
      <dgm:prSet presAssocID="{A69176AE-F84B-4D98-91F5-3CA04110000A}" presName="parentText" presStyleLbl="node1" presStyleIdx="0" presStyleCnt="5">
        <dgm:presLayoutVars>
          <dgm:chMax val="0"/>
          <dgm:bulletEnabled val="1"/>
        </dgm:presLayoutVars>
      </dgm:prSet>
      <dgm:spPr/>
    </dgm:pt>
    <dgm:pt modelId="{CD77FF07-97D8-4DB0-9E63-435DEC5CBD1D}" type="pres">
      <dgm:prSet presAssocID="{0C77AC7A-0FFA-4027-BCC8-23CECC86D036}" presName="spacer" presStyleCnt="0"/>
      <dgm:spPr/>
    </dgm:pt>
    <dgm:pt modelId="{A0A3A66A-8FDA-4A60-8776-2E296DA6DE6E}" type="pres">
      <dgm:prSet presAssocID="{632E1623-FB51-49EA-8D29-0906A675CCC6}" presName="parentText" presStyleLbl="node1" presStyleIdx="1" presStyleCnt="5">
        <dgm:presLayoutVars>
          <dgm:chMax val="0"/>
          <dgm:bulletEnabled val="1"/>
        </dgm:presLayoutVars>
      </dgm:prSet>
      <dgm:spPr/>
    </dgm:pt>
    <dgm:pt modelId="{E440189B-F6B7-425F-805F-6B1659A37308}" type="pres">
      <dgm:prSet presAssocID="{72D70FC1-2D9B-46B1-B47F-3C30CFA34E68}" presName="spacer" presStyleCnt="0"/>
      <dgm:spPr/>
    </dgm:pt>
    <dgm:pt modelId="{D092CC2E-63DC-4D49-A682-2550E46D087A}" type="pres">
      <dgm:prSet presAssocID="{4B445B96-F05B-4FA7-9862-20132D83D118}" presName="parentText" presStyleLbl="node1" presStyleIdx="2" presStyleCnt="5">
        <dgm:presLayoutVars>
          <dgm:chMax val="0"/>
          <dgm:bulletEnabled val="1"/>
        </dgm:presLayoutVars>
      </dgm:prSet>
      <dgm:spPr/>
    </dgm:pt>
    <dgm:pt modelId="{5A47A2EC-2707-47F6-98C7-1D3A6E484E36}" type="pres">
      <dgm:prSet presAssocID="{DD9CF243-E155-487C-9D39-9115CA3CC47F}" presName="spacer" presStyleCnt="0"/>
      <dgm:spPr/>
    </dgm:pt>
    <dgm:pt modelId="{AE9952ED-F1DA-42D7-AF43-A5821F6BBBB0}" type="pres">
      <dgm:prSet presAssocID="{977A4E18-49FE-455B-9E40-4923F0B365D1}" presName="parentText" presStyleLbl="node1" presStyleIdx="3" presStyleCnt="5">
        <dgm:presLayoutVars>
          <dgm:chMax val="0"/>
          <dgm:bulletEnabled val="1"/>
        </dgm:presLayoutVars>
      </dgm:prSet>
      <dgm:spPr/>
    </dgm:pt>
    <dgm:pt modelId="{869D7CF7-1E50-4964-8B14-26886949BCFC}" type="pres">
      <dgm:prSet presAssocID="{B60AAE6E-B26C-4877-9BAA-8D6AC7455C28}" presName="spacer" presStyleCnt="0"/>
      <dgm:spPr/>
    </dgm:pt>
    <dgm:pt modelId="{972D3C8B-B225-4551-84EA-3F7E8EC20570}" type="pres">
      <dgm:prSet presAssocID="{0E3D3CDD-4121-42FC-BB2B-810D14592AE3}" presName="parentText" presStyleLbl="node1" presStyleIdx="4" presStyleCnt="5">
        <dgm:presLayoutVars>
          <dgm:chMax val="0"/>
          <dgm:bulletEnabled val="1"/>
        </dgm:presLayoutVars>
      </dgm:prSet>
      <dgm:spPr/>
    </dgm:pt>
  </dgm:ptLst>
  <dgm:cxnLst>
    <dgm:cxn modelId="{6A738901-C8FD-44E1-B6A6-5E5FC77DDAB7}" type="presOf" srcId="{977A4E18-49FE-455B-9E40-4923F0B365D1}" destId="{AE9952ED-F1DA-42D7-AF43-A5821F6BBBB0}" srcOrd="0" destOrd="0" presId="urn:microsoft.com/office/officeart/2005/8/layout/vList2"/>
    <dgm:cxn modelId="{BECD5F19-A094-4996-88C8-9D1C3553D2C5}" type="presOf" srcId="{632E1623-FB51-49EA-8D29-0906A675CCC6}" destId="{A0A3A66A-8FDA-4A60-8776-2E296DA6DE6E}" srcOrd="0" destOrd="0" presId="urn:microsoft.com/office/officeart/2005/8/layout/vList2"/>
    <dgm:cxn modelId="{75074A26-CAE4-4D92-A35B-2764F35E08D1}" srcId="{960097BB-2E41-4563-B13F-BB28AD8E9CDF}" destId="{A69176AE-F84B-4D98-91F5-3CA04110000A}" srcOrd="0" destOrd="0" parTransId="{6BA2D74D-7D16-468D-8745-93DAF3B06935}" sibTransId="{0C77AC7A-0FFA-4027-BCC8-23CECC86D036}"/>
    <dgm:cxn modelId="{5C07185F-0453-480A-9530-28613241C3BA}" type="presOf" srcId="{A69176AE-F84B-4D98-91F5-3CA04110000A}" destId="{663697B1-D659-4514-9712-17808D1036C9}" srcOrd="0" destOrd="0" presId="urn:microsoft.com/office/officeart/2005/8/layout/vList2"/>
    <dgm:cxn modelId="{D59E4A73-5D51-4368-8B18-6339429792AC}" type="presOf" srcId="{960097BB-2E41-4563-B13F-BB28AD8E9CDF}" destId="{3D361B36-05A5-4385-BDE6-02C000D73960}" srcOrd="0" destOrd="0" presId="urn:microsoft.com/office/officeart/2005/8/layout/vList2"/>
    <dgm:cxn modelId="{A9609181-C4C4-4FBE-9D90-77F2D5B06192}" srcId="{960097BB-2E41-4563-B13F-BB28AD8E9CDF}" destId="{0E3D3CDD-4121-42FC-BB2B-810D14592AE3}" srcOrd="4" destOrd="0" parTransId="{F5E1C66A-0FF6-4A10-B6CC-C9EEDCA2800D}" sibTransId="{D6F0B5CB-9624-4D81-8C7F-295065B583E0}"/>
    <dgm:cxn modelId="{8470B382-6FCA-4506-BD87-B403D70E0C8B}" srcId="{960097BB-2E41-4563-B13F-BB28AD8E9CDF}" destId="{4B445B96-F05B-4FA7-9862-20132D83D118}" srcOrd="2" destOrd="0" parTransId="{024F0809-1334-4DD6-BB8B-649F96657C62}" sibTransId="{DD9CF243-E155-487C-9D39-9115CA3CC47F}"/>
    <dgm:cxn modelId="{16DCD485-FD95-4C4A-AAAB-1C982ACEC83B}" type="presOf" srcId="{4B445B96-F05B-4FA7-9862-20132D83D118}" destId="{D092CC2E-63DC-4D49-A682-2550E46D087A}" srcOrd="0" destOrd="0" presId="urn:microsoft.com/office/officeart/2005/8/layout/vList2"/>
    <dgm:cxn modelId="{F4FD13B9-B30A-45F8-B662-C0CD6BB4DD39}" srcId="{960097BB-2E41-4563-B13F-BB28AD8E9CDF}" destId="{977A4E18-49FE-455B-9E40-4923F0B365D1}" srcOrd="3" destOrd="0" parTransId="{F0D54C93-D9C7-4964-BFD3-A8BC0B6C2A47}" sibTransId="{B60AAE6E-B26C-4877-9BAA-8D6AC7455C28}"/>
    <dgm:cxn modelId="{D2B9CAF6-2B36-4511-BF56-90832689C877}" srcId="{960097BB-2E41-4563-B13F-BB28AD8E9CDF}" destId="{632E1623-FB51-49EA-8D29-0906A675CCC6}" srcOrd="1" destOrd="0" parTransId="{D3071D8F-3D51-45E7-87B6-E39CBC68716C}" sibTransId="{72D70FC1-2D9B-46B1-B47F-3C30CFA34E68}"/>
    <dgm:cxn modelId="{A36137F8-D2F4-48D2-A98E-CDEB8A7CEE92}" type="presOf" srcId="{0E3D3CDD-4121-42FC-BB2B-810D14592AE3}" destId="{972D3C8B-B225-4551-84EA-3F7E8EC20570}" srcOrd="0" destOrd="0" presId="urn:microsoft.com/office/officeart/2005/8/layout/vList2"/>
    <dgm:cxn modelId="{D6A71C15-4E38-46F2-A938-9AB51E2FB103}" type="presParOf" srcId="{3D361B36-05A5-4385-BDE6-02C000D73960}" destId="{663697B1-D659-4514-9712-17808D1036C9}" srcOrd="0" destOrd="0" presId="urn:microsoft.com/office/officeart/2005/8/layout/vList2"/>
    <dgm:cxn modelId="{B927A773-3000-4868-A4EB-32FF4596710C}" type="presParOf" srcId="{3D361B36-05A5-4385-BDE6-02C000D73960}" destId="{CD77FF07-97D8-4DB0-9E63-435DEC5CBD1D}" srcOrd="1" destOrd="0" presId="urn:microsoft.com/office/officeart/2005/8/layout/vList2"/>
    <dgm:cxn modelId="{DB88B7A4-7718-4D05-9644-B55EA1C43DD4}" type="presParOf" srcId="{3D361B36-05A5-4385-BDE6-02C000D73960}" destId="{A0A3A66A-8FDA-4A60-8776-2E296DA6DE6E}" srcOrd="2" destOrd="0" presId="urn:microsoft.com/office/officeart/2005/8/layout/vList2"/>
    <dgm:cxn modelId="{42C22C1B-0483-4ACE-B203-F4BCC5FF5590}" type="presParOf" srcId="{3D361B36-05A5-4385-BDE6-02C000D73960}" destId="{E440189B-F6B7-425F-805F-6B1659A37308}" srcOrd="3" destOrd="0" presId="urn:microsoft.com/office/officeart/2005/8/layout/vList2"/>
    <dgm:cxn modelId="{25A70B3F-BFA6-4610-822B-090EB08BBF79}" type="presParOf" srcId="{3D361B36-05A5-4385-BDE6-02C000D73960}" destId="{D092CC2E-63DC-4D49-A682-2550E46D087A}" srcOrd="4" destOrd="0" presId="urn:microsoft.com/office/officeart/2005/8/layout/vList2"/>
    <dgm:cxn modelId="{E72E685B-72AB-41F7-8D57-A1FFEA29698F}" type="presParOf" srcId="{3D361B36-05A5-4385-BDE6-02C000D73960}" destId="{5A47A2EC-2707-47F6-98C7-1D3A6E484E36}" srcOrd="5" destOrd="0" presId="urn:microsoft.com/office/officeart/2005/8/layout/vList2"/>
    <dgm:cxn modelId="{1C181373-4671-481C-82B6-71D8383C8CEF}" type="presParOf" srcId="{3D361B36-05A5-4385-BDE6-02C000D73960}" destId="{AE9952ED-F1DA-42D7-AF43-A5821F6BBBB0}" srcOrd="6" destOrd="0" presId="urn:microsoft.com/office/officeart/2005/8/layout/vList2"/>
    <dgm:cxn modelId="{318CE4E7-6BDC-4E2A-8107-098C0DC641F9}" type="presParOf" srcId="{3D361B36-05A5-4385-BDE6-02C000D73960}" destId="{869D7CF7-1E50-4964-8B14-26886949BCFC}" srcOrd="7" destOrd="0" presId="urn:microsoft.com/office/officeart/2005/8/layout/vList2"/>
    <dgm:cxn modelId="{8B447CE9-A80B-4F77-AC7D-8E48AE177359}" type="presParOf" srcId="{3D361B36-05A5-4385-BDE6-02C000D73960}" destId="{972D3C8B-B225-4551-84EA-3F7E8EC2057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AB0C6-069F-4E16-BD0F-15DAC6E1A2F4}">
      <dsp:nvSpPr>
        <dsp:cNvPr id="0" name=""/>
        <dsp:cNvSpPr/>
      </dsp:nvSpPr>
      <dsp:spPr>
        <a:xfrm rot="5385728">
          <a:off x="6116481" y="1233277"/>
          <a:ext cx="1494449"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D6B92A-B168-4ADB-A973-97DBF86D9BDC}">
      <dsp:nvSpPr>
        <dsp:cNvPr id="0" name=""/>
        <dsp:cNvSpPr/>
      </dsp:nvSpPr>
      <dsp:spPr>
        <a:xfrm>
          <a:off x="5269970" y="278018"/>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רכב</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אוטונומי</a:t>
          </a:r>
          <a:endParaRPr lang="en-US" sz="1600" kern="1200" dirty="0">
            <a:latin typeface="Arial" panose="020B0604020202020204" pitchFamily="34" charset="0"/>
            <a:cs typeface="Arial" panose="020B0604020202020204" pitchFamily="34" charset="0"/>
          </a:endParaRPr>
        </a:p>
      </dsp:txBody>
      <dsp:txXfrm>
        <a:off x="5304803" y="312851"/>
        <a:ext cx="1912485" cy="1119624"/>
      </dsp:txXfrm>
    </dsp:sp>
    <dsp:sp modelId="{C95D41F3-036D-4046-AC6C-0F9C85770C01}">
      <dsp:nvSpPr>
        <dsp:cNvPr id="0" name=""/>
        <dsp:cNvSpPr/>
      </dsp:nvSpPr>
      <dsp:spPr>
        <a:xfrm rot="5400000">
          <a:off x="6128414" y="2728715"/>
          <a:ext cx="1476787"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10CBB8-9E8D-44FF-AFA8-4D9D9224EA6F}">
      <dsp:nvSpPr>
        <dsp:cNvPr id="0" name=""/>
        <dsp:cNvSpPr/>
      </dsp:nvSpPr>
      <dsp:spPr>
        <a:xfrm>
          <a:off x="5276174" y="1782280"/>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מבנה</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הנוירון</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בניית</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ואימון</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רשתות</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נוירונים</a:t>
          </a:r>
          <a:endParaRPr lang="en-US" sz="1600" kern="1200" dirty="0">
            <a:latin typeface="Arial" panose="020B0604020202020204" pitchFamily="34" charset="0"/>
            <a:cs typeface="Arial" panose="020B0604020202020204" pitchFamily="34" charset="0"/>
          </a:endParaRPr>
        </a:p>
      </dsp:txBody>
      <dsp:txXfrm>
        <a:off x="5311007" y="1817113"/>
        <a:ext cx="1912485" cy="1119624"/>
      </dsp:txXfrm>
    </dsp:sp>
    <dsp:sp modelId="{A06DD073-066D-4240-B726-463C245F08A4}">
      <dsp:nvSpPr>
        <dsp:cNvPr id="0" name=""/>
        <dsp:cNvSpPr/>
      </dsp:nvSpPr>
      <dsp:spPr>
        <a:xfrm rot="10800000">
          <a:off x="4399796" y="3708254"/>
          <a:ext cx="2626434"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02F99D-FFA6-48CF-B423-8A8ADD97C6B3}">
      <dsp:nvSpPr>
        <dsp:cNvPr id="0" name=""/>
        <dsp:cNvSpPr/>
      </dsp:nvSpPr>
      <dsp:spPr>
        <a:xfrm>
          <a:off x="5276174" y="3268894"/>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רשתות קונבולוציה</a:t>
          </a:r>
        </a:p>
      </dsp:txBody>
      <dsp:txXfrm>
        <a:off x="5311007" y="3303727"/>
        <a:ext cx="1912485" cy="1119624"/>
      </dsp:txXfrm>
    </dsp:sp>
    <dsp:sp modelId="{1C03DBBF-5183-42A7-8F8B-A3DF0305231A}">
      <dsp:nvSpPr>
        <dsp:cNvPr id="0" name=""/>
        <dsp:cNvSpPr/>
      </dsp:nvSpPr>
      <dsp:spPr>
        <a:xfrm rot="16200000">
          <a:off x="3492153" y="2728715"/>
          <a:ext cx="1476787"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A3E17B-86E4-4946-8672-A1AE87A2DA61}">
      <dsp:nvSpPr>
        <dsp:cNvPr id="0" name=""/>
        <dsp:cNvSpPr/>
      </dsp:nvSpPr>
      <dsp:spPr>
        <a:xfrm>
          <a:off x="2639913" y="3268894"/>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סוגיית</a:t>
          </a:r>
          <a:r>
            <a:rPr lang="en-US" sz="1600" kern="1200" dirty="0">
              <a:latin typeface="Arial" panose="020B0604020202020204" pitchFamily="34" charset="0"/>
              <a:cs typeface="Arial" panose="020B0604020202020204" pitchFamily="34" charset="0"/>
            </a:rPr>
            <a:t> ה</a:t>
          </a:r>
          <a:r>
            <a:rPr lang="he-IL" sz="1600" kern="1200" dirty="0">
              <a:latin typeface="Arial" panose="020B0604020202020204" pitchFamily="34" charset="0"/>
              <a:cs typeface="Arial" panose="020B0604020202020204" pitchFamily="34" charset="0"/>
            </a:rPr>
            <a:t> – </a:t>
          </a:r>
          <a:r>
            <a:rPr lang="en-US" sz="1600" kern="1200" dirty="0">
              <a:latin typeface="Arial" panose="020B0604020202020204" pitchFamily="34" charset="0"/>
              <a:cs typeface="Arial" panose="020B0604020202020204" pitchFamily="34" charset="0"/>
            </a:rPr>
            <a:t>Overfit</a:t>
          </a:r>
          <a:r>
            <a:rPr lang="he-IL" sz="1600" kern="1200" dirty="0">
              <a:latin typeface="Arial" panose="020B0604020202020204" pitchFamily="34" charset="0"/>
              <a:cs typeface="Arial" panose="020B0604020202020204" pitchFamily="34" charset="0"/>
            </a:rPr>
            <a:t> </a:t>
          </a:r>
          <a:r>
            <a:rPr lang="en-US" sz="1600" kern="1200" dirty="0">
              <a:latin typeface="Arial" panose="020B0604020202020204" pitchFamily="34" charset="0"/>
              <a:cs typeface="Arial" panose="020B0604020202020204" pitchFamily="34" charset="0"/>
            </a:rPr>
            <a:t> ו Data Selection </a:t>
          </a:r>
        </a:p>
      </dsp:txBody>
      <dsp:txXfrm>
        <a:off x="2674746" y="3303727"/>
        <a:ext cx="1912485" cy="1119624"/>
      </dsp:txXfrm>
    </dsp:sp>
    <dsp:sp modelId="{C485C0AE-FA0F-4A73-A176-F611097A617D}">
      <dsp:nvSpPr>
        <dsp:cNvPr id="0" name=""/>
        <dsp:cNvSpPr/>
      </dsp:nvSpPr>
      <dsp:spPr>
        <a:xfrm rot="16200000">
          <a:off x="3492153" y="1242102"/>
          <a:ext cx="1476787"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1DA062-71DF-4151-B77C-C45617BB66C2}">
      <dsp:nvSpPr>
        <dsp:cNvPr id="0" name=""/>
        <dsp:cNvSpPr/>
      </dsp:nvSpPr>
      <dsp:spPr>
        <a:xfrm>
          <a:off x="2639913" y="1782280"/>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כיצד עובדים רכבים אוטונומיים</a:t>
          </a:r>
        </a:p>
      </dsp:txBody>
      <dsp:txXfrm>
        <a:off x="2674746" y="1817113"/>
        <a:ext cx="1912485" cy="1119624"/>
      </dsp:txXfrm>
    </dsp:sp>
    <dsp:sp modelId="{45A18877-A9F7-4DBE-B5B5-90C12AC0FA5E}">
      <dsp:nvSpPr>
        <dsp:cNvPr id="0" name=""/>
        <dsp:cNvSpPr/>
      </dsp:nvSpPr>
      <dsp:spPr>
        <a:xfrm rot="10800000">
          <a:off x="1599199" y="792925"/>
          <a:ext cx="2626434"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52752A-CDF0-4994-A5FD-BDED78026ABB}">
      <dsp:nvSpPr>
        <dsp:cNvPr id="0" name=""/>
        <dsp:cNvSpPr/>
      </dsp:nvSpPr>
      <dsp:spPr>
        <a:xfrm>
          <a:off x="2639913" y="295667"/>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Object Detection, YoloV3, Object Tracking, Semantic Segmentation </a:t>
          </a:r>
        </a:p>
      </dsp:txBody>
      <dsp:txXfrm>
        <a:off x="2674746" y="330500"/>
        <a:ext cx="1912485" cy="1119624"/>
      </dsp:txXfrm>
    </dsp:sp>
    <dsp:sp modelId="{74511D73-9FEA-4534-9F6D-1EF0BE80667C}">
      <dsp:nvSpPr>
        <dsp:cNvPr id="0" name=""/>
        <dsp:cNvSpPr/>
      </dsp:nvSpPr>
      <dsp:spPr>
        <a:xfrm rot="5400000">
          <a:off x="881839" y="1449249"/>
          <a:ext cx="1476787"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3D3A3A-65B8-435C-B837-1733630B6039}">
      <dsp:nvSpPr>
        <dsp:cNvPr id="0" name=""/>
        <dsp:cNvSpPr/>
      </dsp:nvSpPr>
      <dsp:spPr>
        <a:xfrm>
          <a:off x="3652" y="295667"/>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Arial" panose="020B0604020202020204" pitchFamily="34" charset="0"/>
              <a:cs typeface="Arial" panose="020B0604020202020204" pitchFamily="34" charset="0"/>
            </a:rPr>
            <a:t>מודל לזיהוי תמרורים ברכבים אוטונומיים</a:t>
          </a:r>
          <a:endParaRPr lang="en-US" sz="1600" kern="1200" dirty="0">
            <a:latin typeface="Arial" panose="020B0604020202020204" pitchFamily="34" charset="0"/>
            <a:cs typeface="Arial" panose="020B0604020202020204" pitchFamily="34" charset="0"/>
          </a:endParaRPr>
        </a:p>
      </dsp:txBody>
      <dsp:txXfrm>
        <a:off x="38485" y="330500"/>
        <a:ext cx="1912485" cy="1119624"/>
      </dsp:txXfrm>
    </dsp:sp>
    <dsp:sp modelId="{40518545-E120-44AD-B7E6-F75EFB249F8A}">
      <dsp:nvSpPr>
        <dsp:cNvPr id="0" name=""/>
        <dsp:cNvSpPr/>
      </dsp:nvSpPr>
      <dsp:spPr>
        <a:xfrm rot="5400000">
          <a:off x="855892" y="2728715"/>
          <a:ext cx="1476787" cy="178393"/>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28EF37-81D6-4756-BE77-2F2B4170F7C1}">
      <dsp:nvSpPr>
        <dsp:cNvPr id="0" name=""/>
        <dsp:cNvSpPr/>
      </dsp:nvSpPr>
      <dsp:spPr>
        <a:xfrm>
          <a:off x="3652" y="1782280"/>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אתגרים</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נוספים</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במכוניות</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אוטונומיות</a:t>
          </a:r>
          <a:endParaRPr lang="en-US" sz="1600" kern="1200" dirty="0">
            <a:latin typeface="Arial" panose="020B0604020202020204" pitchFamily="34" charset="0"/>
            <a:cs typeface="Arial" panose="020B0604020202020204" pitchFamily="34" charset="0"/>
          </a:endParaRPr>
        </a:p>
      </dsp:txBody>
      <dsp:txXfrm>
        <a:off x="38485" y="1817113"/>
        <a:ext cx="1912485" cy="1119624"/>
      </dsp:txXfrm>
    </dsp:sp>
    <dsp:sp modelId="{C539717F-FC0A-40C6-8A52-7EF59E33B845}">
      <dsp:nvSpPr>
        <dsp:cNvPr id="0" name=""/>
        <dsp:cNvSpPr/>
      </dsp:nvSpPr>
      <dsp:spPr>
        <a:xfrm>
          <a:off x="3652" y="3268894"/>
          <a:ext cx="1982151" cy="118929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panose="020B0604020202020204" pitchFamily="34" charset="0"/>
              <a:cs typeface="Arial" panose="020B0604020202020204" pitchFamily="34" charset="0"/>
            </a:rPr>
            <a:t>סיכום</a:t>
          </a:r>
        </a:p>
      </dsp:txBody>
      <dsp:txXfrm>
        <a:off x="38485" y="3303727"/>
        <a:ext cx="1912485" cy="1119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56853-0023-41EA-A06D-BE4C02147D78}">
      <dsp:nvSpPr>
        <dsp:cNvPr id="0" name=""/>
        <dsp:cNvSpPr/>
      </dsp:nvSpPr>
      <dsp:spPr>
        <a:xfrm>
          <a:off x="9938314" y="342607"/>
          <a:ext cx="675527" cy="675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946AE-03F9-4AC3-B2AA-E433C93BCEED}">
      <dsp:nvSpPr>
        <dsp:cNvPr id="0" name=""/>
        <dsp:cNvSpPr/>
      </dsp:nvSpPr>
      <dsp:spPr>
        <a:xfrm>
          <a:off x="9159223" y="1230355"/>
          <a:ext cx="2382930" cy="6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he-IL" sz="1400" kern="1200" dirty="0">
              <a:latin typeface="Arial" panose="020B0604020202020204" pitchFamily="34" charset="0"/>
              <a:cs typeface="Arial" panose="020B0604020202020204" pitchFamily="34" charset="0"/>
            </a:rPr>
            <a:t>הנוירון המלאכותי מקבל מידע מנוירונים שכנים.</a:t>
          </a:r>
          <a:endParaRPr lang="en-US" sz="1400" kern="1200" dirty="0">
            <a:latin typeface="Arial" panose="020B0604020202020204" pitchFamily="34" charset="0"/>
            <a:cs typeface="Arial" panose="020B0604020202020204" pitchFamily="34" charset="0"/>
          </a:endParaRPr>
        </a:p>
      </dsp:txBody>
      <dsp:txXfrm>
        <a:off x="9159223" y="1230355"/>
        <a:ext cx="2382930" cy="638584"/>
      </dsp:txXfrm>
    </dsp:sp>
    <dsp:sp modelId="{74B70683-EC4A-4EFF-9BB2-5CC7866985DA}">
      <dsp:nvSpPr>
        <dsp:cNvPr id="0" name=""/>
        <dsp:cNvSpPr/>
      </dsp:nvSpPr>
      <dsp:spPr>
        <a:xfrm>
          <a:off x="6942092" y="369637"/>
          <a:ext cx="675527" cy="675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E907B-CEC7-4264-9168-EF86276D27B1}">
      <dsp:nvSpPr>
        <dsp:cNvPr id="0" name=""/>
        <dsp:cNvSpPr/>
      </dsp:nvSpPr>
      <dsp:spPr>
        <a:xfrm>
          <a:off x="5972175" y="1227663"/>
          <a:ext cx="2762201" cy="75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he-IL" sz="1400" kern="1200" dirty="0">
              <a:latin typeface="Arial" panose="020B0604020202020204" pitchFamily="34" charset="0"/>
              <a:cs typeface="Arial" panose="020B0604020202020204" pitchFamily="34" charset="0"/>
            </a:rPr>
            <a:t>כל מידע המתקבל על ידי הנוירונים השכנים מקבל משקל כלשהו הקובע את מידת ההשפעה של מידע זה.</a:t>
          </a:r>
          <a:endParaRPr lang="en-US" sz="1400" kern="1200" dirty="0">
            <a:latin typeface="Arial" panose="020B0604020202020204" pitchFamily="34" charset="0"/>
            <a:cs typeface="Arial" panose="020B0604020202020204" pitchFamily="34" charset="0"/>
          </a:endParaRPr>
        </a:p>
      </dsp:txBody>
      <dsp:txXfrm>
        <a:off x="5972175" y="1227663"/>
        <a:ext cx="2762201" cy="756684"/>
      </dsp:txXfrm>
    </dsp:sp>
    <dsp:sp modelId="{3FCC71D2-B815-4743-9CAD-021AE1575500}">
      <dsp:nvSpPr>
        <dsp:cNvPr id="0" name=""/>
        <dsp:cNvSpPr/>
      </dsp:nvSpPr>
      <dsp:spPr>
        <a:xfrm>
          <a:off x="3759596" y="342606"/>
          <a:ext cx="675527" cy="675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13C2C-C7D8-4B82-A49F-AF43B505874A}">
      <dsp:nvSpPr>
        <dsp:cNvPr id="0" name=""/>
        <dsp:cNvSpPr/>
      </dsp:nvSpPr>
      <dsp:spPr>
        <a:xfrm>
          <a:off x="2730169" y="1185599"/>
          <a:ext cx="2597432" cy="74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he-IL" sz="1400" kern="1200" dirty="0">
              <a:latin typeface="Arial" panose="020B0604020202020204" pitchFamily="34" charset="0"/>
              <a:cs typeface="Arial" panose="020B0604020202020204" pitchFamily="34" charset="0"/>
            </a:rPr>
            <a:t>בנוסף לרוב סוגי הנוירונים מתווסף פרמטר נוסף אשר מטרתו לבצע היסט של הפונקציה. </a:t>
          </a:r>
          <a:r>
            <a:rPr lang="en-US" sz="1400" kern="1200" dirty="0">
              <a:latin typeface="Arial" panose="020B0604020202020204" pitchFamily="34" charset="0"/>
              <a:cs typeface="Arial" panose="020B0604020202020204" pitchFamily="34" charset="0"/>
            </a:rPr>
            <a:t> </a:t>
          </a:r>
        </a:p>
        <a:p>
          <a:pPr marL="0" lvl="0" indent="0" algn="ctr" defTabSz="622300">
            <a:lnSpc>
              <a:spcPct val="10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dsp:txBody>
      <dsp:txXfrm>
        <a:off x="2730169" y="1185599"/>
        <a:ext cx="2597432" cy="740540"/>
      </dsp:txXfrm>
    </dsp:sp>
    <dsp:sp modelId="{D282CDAE-57FB-49C6-9A15-0518C1A87B66}">
      <dsp:nvSpPr>
        <dsp:cNvPr id="0" name=""/>
        <dsp:cNvSpPr/>
      </dsp:nvSpPr>
      <dsp:spPr>
        <a:xfrm>
          <a:off x="1145769" y="367913"/>
          <a:ext cx="675527" cy="675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3A6071-70C2-49FF-8B85-6B84729C860C}">
      <dsp:nvSpPr>
        <dsp:cNvPr id="0" name=""/>
        <dsp:cNvSpPr/>
      </dsp:nvSpPr>
      <dsp:spPr>
        <a:xfrm>
          <a:off x="732950" y="1176675"/>
          <a:ext cx="1501171" cy="6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he-IL" sz="1400" kern="1200" dirty="0">
              <a:latin typeface="Arial" panose="020B0604020202020204" pitchFamily="34" charset="0"/>
              <a:cs typeface="Arial" panose="020B0604020202020204" pitchFamily="34" charset="0"/>
            </a:rPr>
            <a:t>לבסוף פונקציית האקטיבציה מחשבת את הפלט הסופי.</a:t>
          </a:r>
          <a:endParaRPr lang="en-US" sz="1400" kern="1200" dirty="0">
            <a:latin typeface="Arial" panose="020B0604020202020204" pitchFamily="34" charset="0"/>
            <a:cs typeface="Arial" panose="020B0604020202020204" pitchFamily="34" charset="0"/>
          </a:endParaRPr>
        </a:p>
      </dsp:txBody>
      <dsp:txXfrm>
        <a:off x="732950" y="1176675"/>
        <a:ext cx="1501171" cy="638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697B1-D659-4514-9712-17808D1036C9}">
      <dsp:nvSpPr>
        <dsp:cNvPr id="0" name=""/>
        <dsp:cNvSpPr/>
      </dsp:nvSpPr>
      <dsp:spPr>
        <a:xfrm>
          <a:off x="0" y="39346"/>
          <a:ext cx="6094520" cy="917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r" defTabSz="533400" rtl="1">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Learning Rate</a:t>
          </a:r>
          <a:r>
            <a:rPr lang="he-IL" sz="1200" kern="1200" dirty="0">
              <a:latin typeface="Arial" panose="020B0604020202020204" pitchFamily="34" charset="0"/>
              <a:cs typeface="Arial" panose="020B0604020202020204" pitchFamily="34" charset="0"/>
            </a:rPr>
            <a:t> </a:t>
          </a:r>
          <a:r>
            <a:rPr lang="en-US" sz="1200" kern="1200" dirty="0">
              <a:latin typeface="Arial" panose="020B0604020202020204" pitchFamily="34" charset="0"/>
              <a:cs typeface="Arial" panose="020B0604020202020204" pitchFamily="34" charset="0"/>
            </a:rPr>
            <a:t> </a:t>
          </a:r>
          <a:r>
            <a:rPr lang="he-IL" sz="1200" kern="1200" dirty="0">
              <a:latin typeface="Arial" panose="020B0604020202020204" pitchFamily="34" charset="0"/>
              <a:cs typeface="Arial" panose="020B0604020202020204" pitchFamily="34" charset="0"/>
            </a:rPr>
            <a:t>– החלטתי להשאיר את פרמטר זה להיות הערך </a:t>
          </a:r>
          <a:r>
            <a:rPr lang="he-IL" sz="1200" kern="1200" dirty="0" err="1">
              <a:latin typeface="Arial" panose="020B0604020202020204" pitchFamily="34" charset="0"/>
              <a:cs typeface="Arial" panose="020B0604020202020204" pitchFamily="34" charset="0"/>
            </a:rPr>
            <a:t>הדיפולטי</a:t>
          </a:r>
          <a:r>
            <a:rPr lang="he-IL" sz="1200" kern="1200" dirty="0">
              <a:latin typeface="Arial" panose="020B0604020202020204" pitchFamily="34" charset="0"/>
              <a:cs typeface="Arial" panose="020B0604020202020204" pitchFamily="34" charset="0"/>
            </a:rPr>
            <a:t> של </a:t>
          </a:r>
          <a:r>
            <a:rPr lang="en-US" sz="1200" kern="1200" dirty="0">
              <a:latin typeface="Arial" panose="020B0604020202020204" pitchFamily="34" charset="0"/>
              <a:cs typeface="Arial" panose="020B0604020202020204" pitchFamily="34" charset="0"/>
            </a:rPr>
            <a:t>TensorFlow</a:t>
          </a:r>
          <a:r>
            <a:rPr lang="he-IL" sz="1200" kern="1200" dirty="0">
              <a:latin typeface="Arial" panose="020B0604020202020204" pitchFamily="34" charset="0"/>
              <a:cs typeface="Arial" panose="020B0604020202020204" pitchFamily="34" charset="0"/>
            </a:rPr>
            <a:t> אשר ערכו הוא 0.001.</a:t>
          </a:r>
          <a:endParaRPr lang="en-US" sz="1200" kern="1200" dirty="0">
            <a:latin typeface="Arial" panose="020B0604020202020204" pitchFamily="34" charset="0"/>
            <a:cs typeface="Arial" panose="020B0604020202020204" pitchFamily="34" charset="0"/>
          </a:endParaRPr>
        </a:p>
      </dsp:txBody>
      <dsp:txXfrm>
        <a:off x="44778" y="84124"/>
        <a:ext cx="6004964" cy="827724"/>
      </dsp:txXfrm>
    </dsp:sp>
    <dsp:sp modelId="{A0A3A66A-8FDA-4A60-8776-2E296DA6DE6E}">
      <dsp:nvSpPr>
        <dsp:cNvPr id="0" name=""/>
        <dsp:cNvSpPr/>
      </dsp:nvSpPr>
      <dsp:spPr>
        <a:xfrm>
          <a:off x="0" y="1097746"/>
          <a:ext cx="6094520" cy="917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r" defTabSz="533400" rtl="1">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Number of Epochs</a:t>
          </a:r>
          <a:r>
            <a:rPr lang="he-IL" sz="1200" kern="1200" dirty="0">
              <a:latin typeface="Arial" panose="020B0604020202020204" pitchFamily="34" charset="0"/>
              <a:cs typeface="Arial" panose="020B0604020202020204" pitchFamily="34" charset="0"/>
            </a:rPr>
            <a:t> </a:t>
          </a:r>
          <a:r>
            <a:rPr lang="en-US" sz="1200" kern="1200" dirty="0">
              <a:latin typeface="Arial" panose="020B0604020202020204" pitchFamily="34" charset="0"/>
              <a:cs typeface="Arial" panose="020B0604020202020204" pitchFamily="34" charset="0"/>
            </a:rPr>
            <a:t> </a:t>
          </a:r>
          <a:r>
            <a:rPr lang="he-IL" sz="1200" kern="1200" dirty="0">
              <a:latin typeface="Arial" panose="020B0604020202020204" pitchFamily="34" charset="0"/>
              <a:cs typeface="Arial" panose="020B0604020202020204" pitchFamily="34" charset="0"/>
            </a:rPr>
            <a:t>– בחרתי לאמן את המודל עד 20 מעברים או עד אשר אגיע לדיוק של 98.5% על סט האימון.</a:t>
          </a:r>
          <a:endParaRPr lang="en-US" sz="1200" kern="1200" dirty="0">
            <a:latin typeface="Arial" panose="020B0604020202020204" pitchFamily="34" charset="0"/>
            <a:cs typeface="Arial" panose="020B0604020202020204" pitchFamily="34" charset="0"/>
          </a:endParaRPr>
        </a:p>
      </dsp:txBody>
      <dsp:txXfrm>
        <a:off x="44778" y="1142524"/>
        <a:ext cx="6004964" cy="827724"/>
      </dsp:txXfrm>
    </dsp:sp>
    <dsp:sp modelId="{D092CC2E-63DC-4D49-A682-2550E46D087A}">
      <dsp:nvSpPr>
        <dsp:cNvPr id="0" name=""/>
        <dsp:cNvSpPr/>
      </dsp:nvSpPr>
      <dsp:spPr>
        <a:xfrm>
          <a:off x="0" y="2156146"/>
          <a:ext cx="6094520" cy="917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r" defTabSz="533400" rtl="1">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Batch Size </a:t>
          </a:r>
          <a:r>
            <a:rPr lang="he-IL" sz="1200" kern="1200" dirty="0">
              <a:latin typeface="Arial" panose="020B0604020202020204" pitchFamily="34" charset="0"/>
              <a:cs typeface="Arial" panose="020B0604020202020204" pitchFamily="34" charset="0"/>
            </a:rPr>
            <a:t> – פרמטר זה קובע אחרי כמה קלטים שעברו ברשת צריך לכוון את משקלי הרשת לפי תהליך ה – </a:t>
          </a:r>
          <a:r>
            <a:rPr lang="en-US" sz="1200" kern="1200" dirty="0">
              <a:latin typeface="Arial" panose="020B0604020202020204" pitchFamily="34" charset="0"/>
              <a:cs typeface="Arial" panose="020B0604020202020204" pitchFamily="34" charset="0"/>
            </a:rPr>
            <a:t>Gradient Descent</a:t>
          </a:r>
          <a:r>
            <a:rPr lang="he-IL" sz="1200" kern="1200" dirty="0">
              <a:latin typeface="Arial" panose="020B0604020202020204" pitchFamily="34" charset="0"/>
              <a:cs typeface="Arial" panose="020B0604020202020204" pitchFamily="34" charset="0"/>
            </a:rPr>
            <a:t>, בחרתי במספר 32 שהוא די נפוץ ולפי-כך כל </a:t>
          </a:r>
          <a:r>
            <a:rPr lang="en-US" sz="1200" kern="1200" dirty="0">
              <a:latin typeface="Arial" panose="020B0604020202020204" pitchFamily="34" charset="0"/>
              <a:cs typeface="Arial" panose="020B0604020202020204" pitchFamily="34" charset="0"/>
            </a:rPr>
            <a:t> Epoch </a:t>
          </a:r>
          <a:r>
            <a:rPr lang="he-IL" sz="1200" kern="1200" dirty="0">
              <a:latin typeface="Arial" panose="020B0604020202020204" pitchFamily="34" charset="0"/>
              <a:cs typeface="Arial" panose="020B0604020202020204" pitchFamily="34" charset="0"/>
            </a:rPr>
            <a:t>חולק ל981 מעברים שלמים על הרשת.</a:t>
          </a:r>
          <a:endParaRPr lang="en-US" sz="1200" kern="1200" dirty="0">
            <a:latin typeface="Arial" panose="020B0604020202020204" pitchFamily="34" charset="0"/>
            <a:cs typeface="Arial" panose="020B0604020202020204" pitchFamily="34" charset="0"/>
          </a:endParaRPr>
        </a:p>
      </dsp:txBody>
      <dsp:txXfrm>
        <a:off x="44778" y="2200924"/>
        <a:ext cx="6004964" cy="827724"/>
      </dsp:txXfrm>
    </dsp:sp>
    <dsp:sp modelId="{AE9952ED-F1DA-42D7-AF43-A5821F6BBBB0}">
      <dsp:nvSpPr>
        <dsp:cNvPr id="0" name=""/>
        <dsp:cNvSpPr/>
      </dsp:nvSpPr>
      <dsp:spPr>
        <a:xfrm>
          <a:off x="0" y="3214546"/>
          <a:ext cx="6094520" cy="917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r" defTabSz="533400" rtl="1">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Hidden Layers</a:t>
          </a:r>
          <a:r>
            <a:rPr lang="he-IL" sz="1200" kern="1200" dirty="0">
              <a:latin typeface="Arial" panose="020B0604020202020204" pitchFamily="34" charset="0"/>
              <a:cs typeface="Arial" panose="020B0604020202020204" pitchFamily="34" charset="0"/>
            </a:rPr>
            <a:t> - השתמשתי ב3 שכבות </a:t>
          </a:r>
          <a:r>
            <a:rPr lang="he-IL" sz="1200" kern="1200" dirty="0" err="1">
              <a:latin typeface="Arial" panose="020B0604020202020204" pitchFamily="34" charset="0"/>
              <a:cs typeface="Arial" panose="020B0604020202020204" pitchFamily="34" charset="0"/>
            </a:rPr>
            <a:t>קונבולוציה</a:t>
          </a:r>
          <a:r>
            <a:rPr lang="he-IL" sz="1200" kern="1200" dirty="0">
              <a:latin typeface="Arial" panose="020B0604020202020204" pitchFamily="34" charset="0"/>
              <a:cs typeface="Arial" panose="020B0604020202020204" pitchFamily="34" charset="0"/>
            </a:rPr>
            <a:t>, 3 שכבות </a:t>
          </a:r>
          <a:r>
            <a:rPr lang="en-US" sz="1200" kern="1200" dirty="0" err="1">
              <a:latin typeface="Arial" panose="020B0604020202020204" pitchFamily="34" charset="0"/>
              <a:cs typeface="Arial" panose="020B0604020202020204" pitchFamily="34" charset="0"/>
            </a:rPr>
            <a:t>MaxPooling</a:t>
          </a:r>
          <a:r>
            <a:rPr lang="he-IL" sz="1200" kern="1200" dirty="0">
              <a:latin typeface="Arial" panose="020B0604020202020204" pitchFamily="34" charset="0"/>
              <a:cs typeface="Arial" panose="020B0604020202020204" pitchFamily="34" charset="0"/>
            </a:rPr>
            <a:t>, שכבת </a:t>
          </a:r>
          <a:r>
            <a:rPr lang="en-US" sz="1200" kern="1200" dirty="0">
              <a:latin typeface="Arial" panose="020B0604020202020204" pitchFamily="34" charset="0"/>
              <a:cs typeface="Arial" panose="020B0604020202020204" pitchFamily="34" charset="0"/>
            </a:rPr>
            <a:t>Dropout</a:t>
          </a:r>
          <a:r>
            <a:rPr lang="he-IL" sz="1200" kern="1200" dirty="0">
              <a:latin typeface="Arial" panose="020B0604020202020204" pitchFamily="34" charset="0"/>
              <a:cs typeface="Arial" panose="020B0604020202020204" pitchFamily="34" charset="0"/>
            </a:rPr>
            <a:t>, שכבת </a:t>
          </a:r>
          <a:r>
            <a:rPr lang="en-US" sz="1200" kern="1200" dirty="0">
              <a:latin typeface="Arial" panose="020B0604020202020204" pitchFamily="34" charset="0"/>
              <a:cs typeface="Arial" panose="020B0604020202020204" pitchFamily="34" charset="0"/>
            </a:rPr>
            <a:t>Dense</a:t>
          </a:r>
          <a:r>
            <a:rPr lang="he-IL" sz="1200" kern="1200" dirty="0">
              <a:latin typeface="Arial" panose="020B0604020202020204" pitchFamily="34" charset="0"/>
              <a:cs typeface="Arial" panose="020B0604020202020204" pitchFamily="34" charset="0"/>
            </a:rPr>
            <a:t> - שכבת נוירונים רגילה, שכבת </a:t>
          </a:r>
          <a:r>
            <a:rPr lang="en-US" sz="1200" kern="1200" dirty="0">
              <a:latin typeface="Arial" panose="020B0604020202020204" pitchFamily="34" charset="0"/>
              <a:cs typeface="Arial" panose="020B0604020202020204" pitchFamily="34" charset="0"/>
            </a:rPr>
            <a:t>Dense </a:t>
          </a:r>
          <a:r>
            <a:rPr lang="he-IL" sz="1200" kern="1200" dirty="0">
              <a:latin typeface="Arial" panose="020B0604020202020204" pitchFamily="34" charset="0"/>
              <a:cs typeface="Arial" panose="020B0604020202020204" pitchFamily="34" charset="0"/>
            </a:rPr>
            <a:t> אחרונה לסיווג הקלט ל43 קטגוריות התמרורים.</a:t>
          </a:r>
          <a:endParaRPr lang="en-US" sz="1200" kern="1200" dirty="0">
            <a:latin typeface="Arial" panose="020B0604020202020204" pitchFamily="34" charset="0"/>
            <a:cs typeface="Arial" panose="020B0604020202020204" pitchFamily="34" charset="0"/>
          </a:endParaRPr>
        </a:p>
      </dsp:txBody>
      <dsp:txXfrm>
        <a:off x="44778" y="3259324"/>
        <a:ext cx="6004964" cy="827724"/>
      </dsp:txXfrm>
    </dsp:sp>
    <dsp:sp modelId="{972D3C8B-B225-4551-84EA-3F7E8EC20570}">
      <dsp:nvSpPr>
        <dsp:cNvPr id="0" name=""/>
        <dsp:cNvSpPr/>
      </dsp:nvSpPr>
      <dsp:spPr>
        <a:xfrm>
          <a:off x="0" y="4272946"/>
          <a:ext cx="6094520" cy="9172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r" defTabSz="533400" rtl="1">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Activation Functions </a:t>
          </a:r>
          <a:r>
            <a:rPr lang="he-IL" sz="1200" kern="1200" dirty="0">
              <a:latin typeface="Arial" panose="020B0604020202020204" pitchFamily="34" charset="0"/>
              <a:cs typeface="Arial" panose="020B0604020202020204" pitchFamily="34" charset="0"/>
            </a:rPr>
            <a:t> – בחרתי להשתמש בפונקציית האקטיבציה –</a:t>
          </a:r>
          <a:r>
            <a:rPr lang="en-US" sz="1200" kern="1200" dirty="0" err="1">
              <a:latin typeface="Arial" panose="020B0604020202020204" pitchFamily="34" charset="0"/>
              <a:cs typeface="Arial" panose="020B0604020202020204" pitchFamily="34" charset="0"/>
            </a:rPr>
            <a:t>Relu</a:t>
          </a:r>
          <a:r>
            <a:rPr lang="en-US" sz="1200" kern="1200" dirty="0">
              <a:latin typeface="Arial" panose="020B0604020202020204" pitchFamily="34" charset="0"/>
              <a:cs typeface="Arial" panose="020B0604020202020204" pitchFamily="34" charset="0"/>
            </a:rPr>
            <a:t> </a:t>
          </a:r>
          <a:r>
            <a:rPr lang="he-IL" sz="1200" kern="1200" dirty="0">
              <a:latin typeface="Arial" panose="020B0604020202020204" pitchFamily="34" charset="0"/>
              <a:cs typeface="Arial" panose="020B0604020202020204" pitchFamily="34" charset="0"/>
            </a:rPr>
            <a:t> לשכבות הפנימיות </a:t>
          </a:r>
          <a:r>
            <a:rPr lang="he-IL" sz="1200" kern="1200" dirty="0" err="1">
              <a:latin typeface="Arial" panose="020B0604020202020204" pitchFamily="34" charset="0"/>
              <a:cs typeface="Arial" panose="020B0604020202020204" pitchFamily="34" charset="0"/>
            </a:rPr>
            <a:t>ובפונקצית</a:t>
          </a:r>
          <a:r>
            <a:rPr lang="he-IL" sz="1200" kern="1200" dirty="0">
              <a:latin typeface="Arial" panose="020B0604020202020204" pitchFamily="34" charset="0"/>
              <a:cs typeface="Arial" panose="020B0604020202020204" pitchFamily="34" charset="0"/>
            </a:rPr>
            <a:t> האקטיבציה – </a:t>
          </a:r>
          <a:r>
            <a:rPr lang="en-US" sz="1200" kern="1200" dirty="0" err="1">
              <a:latin typeface="Arial" panose="020B0604020202020204" pitchFamily="34" charset="0"/>
              <a:cs typeface="Arial" panose="020B0604020202020204" pitchFamily="34" charset="0"/>
            </a:rPr>
            <a:t>Softmax</a:t>
          </a:r>
          <a:r>
            <a:rPr lang="en-US" sz="1200" kern="1200" dirty="0">
              <a:latin typeface="Arial" panose="020B0604020202020204" pitchFamily="34" charset="0"/>
              <a:cs typeface="Arial" panose="020B0604020202020204" pitchFamily="34" charset="0"/>
            </a:rPr>
            <a:t> </a:t>
          </a:r>
          <a:r>
            <a:rPr lang="he-IL" sz="1200" kern="1200" dirty="0">
              <a:latin typeface="Arial" panose="020B0604020202020204" pitchFamily="34" charset="0"/>
              <a:cs typeface="Arial" panose="020B0604020202020204" pitchFamily="34" charset="0"/>
            </a:rPr>
            <a:t> אשר תסווג את הפלט שהועבר ברשת לקטגוריות בשכבה האחרונה של הרשת.</a:t>
          </a:r>
          <a:endParaRPr lang="en-US" sz="1200" kern="1200" dirty="0">
            <a:latin typeface="Arial" panose="020B0604020202020204" pitchFamily="34" charset="0"/>
            <a:cs typeface="Arial" panose="020B0604020202020204" pitchFamily="34" charset="0"/>
          </a:endParaRPr>
        </a:p>
      </dsp:txBody>
      <dsp:txXfrm>
        <a:off x="44778" y="4317724"/>
        <a:ext cx="6004964" cy="82772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F4385-A3F2-4E4D-852F-CFAA2D68D45E}" type="datetimeFigureOut">
              <a:rPr lang="en-US" smtClean="0"/>
              <a:t>12/21/2020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50FE5-A154-4D32-B298-28E1775FDD8B}" type="slidenum">
              <a:rPr lang="en-US" smtClean="0"/>
              <a:t>‹#›</a:t>
            </a:fld>
            <a:endParaRPr lang="en-US"/>
          </a:p>
        </p:txBody>
      </p:sp>
    </p:spTree>
    <p:extLst>
      <p:ext uri="{BB962C8B-B14F-4D97-AF65-F5344CB8AC3E}">
        <p14:creationId xmlns:p14="http://schemas.microsoft.com/office/powerpoint/2010/main" val="335070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בסיום קריאה השקופית </a:t>
            </a:r>
          </a:p>
          <a:p>
            <a:r>
              <a:rPr lang="he-IL" dirty="0"/>
              <a:t>" אחרי שעניינתי אותכם מספיק זה הזמן להתחיל לצלול לנושא כיצד עובדת למידת מכונה"</a:t>
            </a:r>
          </a:p>
          <a:p>
            <a:r>
              <a:rPr lang="he-IL" dirty="0"/>
              <a:t>לספר סיפור על </a:t>
            </a:r>
            <a:r>
              <a:rPr lang="he-IL" dirty="0" err="1"/>
              <a:t>טסלה</a:t>
            </a:r>
            <a:r>
              <a:rPr lang="he-IL" dirty="0"/>
              <a:t> בקליפורניה</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3</a:t>
            </a:fld>
            <a:endParaRPr lang="en-US"/>
          </a:p>
        </p:txBody>
      </p:sp>
    </p:spTree>
    <p:extLst>
      <p:ext uri="{BB962C8B-B14F-4D97-AF65-F5344CB8AC3E}">
        <p14:creationId xmlns:p14="http://schemas.microsoft.com/office/powerpoint/2010/main" val="300508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r>
              <a:rPr lang="he-IL" dirty="0"/>
              <a:t>מערכת לידר- מערכת לייזרים אשר מודדת מרחק אל אובייקט מסוים באמצעות שימוש בפולסי לייזר, מתאים לסביבה קרובה</a:t>
            </a:r>
          </a:p>
          <a:p>
            <a:pPr marL="0" algn="r" defTabSz="914400" rtl="1" eaLnBrk="1" latinLnBrk="0" hangingPunct="1"/>
            <a:r>
              <a:rPr lang="he-IL" dirty="0"/>
              <a:t>מערכת </a:t>
            </a:r>
            <a:r>
              <a:rPr lang="he-IL" dirty="0" err="1"/>
              <a:t>רדר</a:t>
            </a:r>
            <a:r>
              <a:rPr lang="he-IL" dirty="0"/>
              <a:t>- </a:t>
            </a:r>
            <a:r>
              <a:rPr lang="he-IL" dirty="0" err="1"/>
              <a:t>משמשמת</a:t>
            </a:r>
            <a:r>
              <a:rPr lang="he-IL" dirty="0"/>
              <a:t> בגלים אלקטרומגנטים לקבלת אינפורמציה על הסביבה, טוב למרחקים.</a:t>
            </a:r>
          </a:p>
          <a:p>
            <a:pPr marL="0" algn="r" defTabSz="914400" rtl="1" eaLnBrk="1" latinLnBrk="0" hangingPunct="1"/>
            <a:r>
              <a:rPr lang="he-IL" dirty="0"/>
              <a:t>מערכת סונר- משתמשת בגלי קול ומחשב את הזמן שלוקח לגלי הקול להגיע לאובייקטים הקרובים וככה מחשבת את קרבתם, </a:t>
            </a:r>
            <a:r>
              <a:rPr lang="he-IL" dirty="0" err="1"/>
              <a:t>מדוייק</a:t>
            </a:r>
            <a:r>
              <a:rPr lang="he-IL" dirty="0"/>
              <a:t> לסביבה קרובה</a:t>
            </a:r>
          </a:p>
          <a:p>
            <a:pPr marL="0" algn="r" defTabSz="914400" rtl="1" eaLnBrk="1" latinLnBrk="0" hangingPunct="1"/>
            <a:r>
              <a:rPr lang="he-IL" dirty="0"/>
              <a:t>מערכת </a:t>
            </a:r>
            <a:r>
              <a:rPr lang="he-IL" dirty="0" err="1"/>
              <a:t>gps</a:t>
            </a:r>
            <a:r>
              <a:rPr lang="he-IL" dirty="0"/>
              <a:t>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מערכת מצלמות- מטרתה לקבל אינפורמציה </a:t>
            </a:r>
            <a:r>
              <a:rPr lang="he-IL" dirty="0" err="1"/>
              <a:t>איכותות</a:t>
            </a:r>
            <a:r>
              <a:rPr lang="he-IL" dirty="0"/>
              <a:t> יותר על הסביבה הקרובה לרכב בדרך כלל מרשתים את הרכב במצלמות 360,מצלמות לטווח קרוב ורחוק </a:t>
            </a:r>
          </a:p>
          <a:p>
            <a:pPr marL="0" algn="r" defTabSz="914400" rtl="1" eaLnBrk="1" latinLnBrk="0" hangingPunct="1"/>
            <a:r>
              <a:rPr lang="he-IL" dirty="0"/>
              <a:t>מערכת שליטה מרכזית המעבדת את כל הנתונים ומפעילה את החלקים המכניים של הרכב </a:t>
            </a:r>
          </a:p>
          <a:p>
            <a:pPr marL="0" algn="r" defTabSz="914400" rtl="1" eaLnBrk="1" latinLnBrk="0" hangingPunct="1"/>
            <a:endParaRPr lang="he-IL" dirty="0"/>
          </a:p>
          <a:p>
            <a:pPr marL="0" algn="r" defTabSz="914400" rtl="1" eaLnBrk="1" latinLnBrk="0" hangingPunct="1"/>
            <a:r>
              <a:rPr lang="he-IL" dirty="0"/>
              <a:t>בעזרת המצלמות ניתן לבנות אלגוריתמים של ראייה ממוחשבת לזיהוי הולכי רגל פסי נתיבים זיהוי תמרורים ועוד</a:t>
            </a:r>
          </a:p>
        </p:txBody>
      </p:sp>
      <p:sp>
        <p:nvSpPr>
          <p:cNvPr id="4" name="מציין מיקום של מספר שקופית 3"/>
          <p:cNvSpPr>
            <a:spLocks noGrp="1"/>
          </p:cNvSpPr>
          <p:nvPr>
            <p:ph type="sldNum" sz="quarter" idx="5"/>
          </p:nvPr>
        </p:nvSpPr>
        <p:spPr/>
        <p:txBody>
          <a:bodyPr/>
          <a:lstStyle/>
          <a:p>
            <a:fld id="{A4850FE5-A154-4D32-B298-28E1775FDD8B}" type="slidenum">
              <a:rPr lang="en-US" smtClean="0"/>
              <a:t>12</a:t>
            </a:fld>
            <a:endParaRPr lang="en-US"/>
          </a:p>
        </p:txBody>
      </p:sp>
    </p:spTree>
    <p:extLst>
      <p:ext uri="{BB962C8B-B14F-4D97-AF65-F5344CB8AC3E}">
        <p14:creationId xmlns:p14="http://schemas.microsoft.com/office/powerpoint/2010/main" val="309144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זיהוי אובייקטים הינה מערכת קריטית במכוניות אוטונומיות</a:t>
            </a:r>
          </a:p>
          <a:p>
            <a:r>
              <a:rPr lang="he-IL" dirty="0"/>
              <a:t>מערכות אלו חייבות להתגבר על אתגרי הטבע השונים ולהיות מושלמות מבחינת זיהוי, זיהוי לא נכון יכול להביא לתוצאות </a:t>
            </a:r>
            <a:r>
              <a:rPr lang="he-IL" dirty="0" err="1"/>
              <a:t>פאטליות</a:t>
            </a:r>
            <a:r>
              <a:rPr lang="he-IL" dirty="0"/>
              <a:t>.</a:t>
            </a:r>
          </a:p>
          <a:p>
            <a:endParaRPr lang="he-IL" dirty="0"/>
          </a:p>
          <a:p>
            <a:r>
              <a:rPr lang="he-IL" dirty="0"/>
              <a:t>הסנסורים הנפוצים לזיהוי תמונות הם מצלמות שונות, מצלמות רגילות, מצלמות </a:t>
            </a:r>
            <a:r>
              <a:rPr lang="he-IL" dirty="0" err="1"/>
              <a:t>אינפראאדום</a:t>
            </a:r>
            <a:r>
              <a:rPr lang="he-IL" dirty="0"/>
              <a:t> ללילה, מצלמות טרמיות לקליטת </a:t>
            </a:r>
            <a:r>
              <a:rPr lang="he-IL" dirty="0" err="1"/>
              <a:t>הטמפ</a:t>
            </a:r>
            <a:r>
              <a:rPr lang="he-IL" dirty="0"/>
              <a:t> היחסית בתמונה לשם הבדלה טובה יותר בין אובייקטים חמים כמו הולכי רגל לבין אובייקטים קרים כמו תמרור</a:t>
            </a:r>
          </a:p>
          <a:p>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13</a:t>
            </a:fld>
            <a:endParaRPr lang="en-US"/>
          </a:p>
        </p:txBody>
      </p:sp>
    </p:spTree>
    <p:extLst>
      <p:ext uri="{BB962C8B-B14F-4D97-AF65-F5344CB8AC3E}">
        <p14:creationId xmlns:p14="http://schemas.microsoft.com/office/powerpoint/2010/main" val="1532765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מחלקת ל 2000 חלקים בחיפוש סלקטיבי</a:t>
            </a:r>
          </a:p>
          <a:p>
            <a:r>
              <a:rPr lang="he-IL" dirty="0"/>
              <a:t>יוצרת מפת </a:t>
            </a:r>
            <a:r>
              <a:rPr lang="he-IL" dirty="0" err="1"/>
              <a:t>פיצרים</a:t>
            </a:r>
            <a:r>
              <a:rPr lang="he-IL" dirty="0"/>
              <a:t> ואז מעבירה אותה לרשת </a:t>
            </a:r>
          </a:p>
          <a:p>
            <a:r>
              <a:rPr lang="he-IL" dirty="0"/>
              <a:t>רשת נוירונים אשר חוזה אזורים בתמונה בהם נרצה לחפש אובייקטים</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14</a:t>
            </a:fld>
            <a:endParaRPr lang="en-US"/>
          </a:p>
        </p:txBody>
      </p:sp>
    </p:spTree>
    <p:extLst>
      <p:ext uri="{BB962C8B-B14F-4D97-AF65-F5344CB8AC3E}">
        <p14:creationId xmlns:p14="http://schemas.microsoft.com/office/powerpoint/2010/main" val="110191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YOLO is popular because it achieves high accuracy while also being able to run in real-time</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15</a:t>
            </a:fld>
            <a:endParaRPr lang="en-US"/>
          </a:p>
        </p:txBody>
      </p:sp>
    </p:spTree>
    <p:extLst>
      <p:ext uri="{BB962C8B-B14F-4D97-AF65-F5344CB8AC3E}">
        <p14:creationId xmlns:p14="http://schemas.microsoft.com/office/powerpoint/2010/main" val="326188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53 שכבות סה"כ ברשת </a:t>
            </a:r>
            <a:r>
              <a:rPr lang="en-US" dirty="0"/>
              <a:t>Darknet</a:t>
            </a:r>
            <a:endParaRPr lang="he-IL" dirty="0"/>
          </a:p>
          <a:p>
            <a:r>
              <a:rPr lang="he-IL" dirty="0"/>
              <a:t>כל בלוק </a:t>
            </a:r>
            <a:r>
              <a:rPr lang="he-IL" dirty="0" err="1"/>
              <a:t>רסדואלי</a:t>
            </a:r>
            <a:r>
              <a:rPr lang="he-IL" dirty="0"/>
              <a:t> מעביר מידע קדימה מהכניסה אליו לסוף הבלוק  </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16</a:t>
            </a:fld>
            <a:endParaRPr lang="en-US"/>
          </a:p>
        </p:txBody>
      </p:sp>
    </p:spTree>
    <p:extLst>
      <p:ext uri="{BB962C8B-B14F-4D97-AF65-F5344CB8AC3E}">
        <p14:creationId xmlns:p14="http://schemas.microsoft.com/office/powerpoint/2010/main" val="187104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מה שמיוחד כאן זה שלא נחזה </a:t>
            </a:r>
            <a:r>
              <a:rPr lang="he-IL" dirty="0" err="1"/>
              <a:t>קורדינטות</a:t>
            </a:r>
            <a:r>
              <a:rPr lang="he-IL" dirty="0"/>
              <a:t> של קופסא מאפס אלא רק נצטרך לבצע הזזות</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18</a:t>
            </a:fld>
            <a:endParaRPr lang="en-US"/>
          </a:p>
        </p:txBody>
      </p:sp>
    </p:spTree>
    <p:extLst>
      <p:ext uri="{BB962C8B-B14F-4D97-AF65-F5344CB8AC3E}">
        <p14:creationId xmlns:p14="http://schemas.microsoft.com/office/powerpoint/2010/main" val="357740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dirty="0"/>
              <a:t>,ממעקב אחרי הולכי רגל היא מערכת חשובה ביותר למכוניות אוטונומיות, המכונית צריכה לדעת לזהות הולך רגל ולעקוב אחריי </a:t>
            </a:r>
            <a:r>
              <a:rPr lang="he-IL" dirty="0" err="1"/>
              <a:t>תנועתייו</a:t>
            </a:r>
            <a:r>
              <a:rPr lang="he-IL" dirty="0"/>
              <a:t> עד אשר יסיים לחצות את מעבר החציה מה קורה אם הולך רגל נעלם מהתמונה בגלל חסם ראותי?</a:t>
            </a:r>
          </a:p>
          <a:p>
            <a:pPr marL="228600" indent="-228600" algn="r" rtl="1">
              <a:buAutoNum type="arabicPeriod"/>
            </a:pPr>
            <a:r>
              <a:rPr lang="he-IL" dirty="0"/>
              <a:t>מכונית צריכה לדעת את סביבתה ולעקוב אחרי המכוניות שבסביבתה כל הזמן, חייבת לדעת מתי מתכונית עוברת נתיב, מבצעת עקיפה </a:t>
            </a:r>
            <a:r>
              <a:rPr lang="he-IL" dirty="0" err="1"/>
              <a:t>וכו</a:t>
            </a:r>
            <a:endParaRPr lang="he-IL" dirty="0"/>
          </a:p>
          <a:p>
            <a:pPr marL="228600" indent="-228600">
              <a:buAutoNum type="arabicPeriod"/>
            </a:pPr>
            <a:r>
              <a:rPr lang="he-IL" dirty="0"/>
              <a:t>חישוב מרחק בלימה אחד, מכונית צריכה לדעת לחשב את מרחק הבלימה שלה מהמכונית מלפנים כדי לוודא שתוכל לעצור בזמן במידת הצורך</a:t>
            </a:r>
          </a:p>
          <a:p>
            <a:pPr marL="228600" indent="-228600">
              <a:buAutoNum type="arabicPeriod"/>
            </a:pPr>
            <a:endParaRPr lang="he-IL" dirty="0"/>
          </a:p>
          <a:p>
            <a:pPr marL="228600" indent="-228600">
              <a:buAutoNum type="arabicPeriod"/>
            </a:pPr>
            <a:r>
              <a:rPr lang="he-IL" dirty="0"/>
              <a:t>שיערוך תנועת האובייקט </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19</a:t>
            </a:fld>
            <a:endParaRPr lang="en-US"/>
          </a:p>
        </p:txBody>
      </p:sp>
    </p:spTree>
    <p:extLst>
      <p:ext uri="{BB962C8B-B14F-4D97-AF65-F5344CB8AC3E}">
        <p14:creationId xmlns:p14="http://schemas.microsoft.com/office/powerpoint/2010/main" val="319813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rtl="1">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loss</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just" rtl="1">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בזמן אימון הרשת </a:t>
            </a:r>
            <a:r>
              <a:rPr lang="en-US" sz="1800" dirty="0">
                <a:effectLst/>
                <a:latin typeface="Calibri" panose="020F0502020204030204" pitchFamily="34" charset="0"/>
                <a:ea typeface="Calibri" panose="020F0502020204030204" pitchFamily="34" charset="0"/>
                <a:cs typeface="Arial" panose="020B0604020202020204" pitchFamily="34" charset="0"/>
              </a:rPr>
              <a:t>CNNs</a:t>
            </a:r>
            <a:r>
              <a:rPr lang="he-IL" sz="1800" dirty="0">
                <a:effectLst/>
                <a:latin typeface="Calibri" panose="020F0502020204030204" pitchFamily="34" charset="0"/>
                <a:ea typeface="Calibri" panose="020F0502020204030204" pitchFamily="34" charset="0"/>
                <a:cs typeface="Arial" panose="020B0604020202020204" pitchFamily="34" charset="0"/>
              </a:rPr>
              <a:t> השתמשו במשקלים משותפים ופונקציית השגיאה השתמשה בפונקציית מרחק שנותחה מתוך 2 תמונות השייכות לאותו אובייקט (זוג חיובי ) וגם פונקציית מרחק  שנותחה בעזרת תמונה נוספת שאינה שייכת לאותו אובייקט ( 2 זוגות שלילים). פונקציית השגיאה קטנה כאשר המרחק בין שני </a:t>
            </a:r>
            <a:r>
              <a:rPr lang="he-IL" sz="1800" dirty="0" err="1">
                <a:effectLst/>
                <a:latin typeface="Calibri" panose="020F0502020204030204" pitchFamily="34" charset="0"/>
                <a:ea typeface="Calibri" panose="020F0502020204030204" pitchFamily="34" charset="0"/>
                <a:cs typeface="Arial" panose="020B0604020202020204" pitchFamily="34" charset="0"/>
              </a:rPr>
              <a:t>וקטורי</a:t>
            </a:r>
            <a:r>
              <a:rPr lang="he-IL" sz="1800" dirty="0">
                <a:effectLst/>
                <a:latin typeface="Calibri" panose="020F0502020204030204" pitchFamily="34" charset="0"/>
                <a:ea typeface="Calibri" panose="020F0502020204030204" pitchFamily="34" charset="0"/>
                <a:cs typeface="Arial" panose="020B0604020202020204" pitchFamily="34" charset="0"/>
              </a:rPr>
              <a:t> הפיצ'רים של אותו אובייקט היה קטן, לעומת זאת פונקציית השגיאה גדלה כאשר המרחק בין שני וקטורים של אובייקט שונה היה קטן.</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21</a:t>
            </a:fld>
            <a:endParaRPr lang="en-US"/>
          </a:p>
        </p:txBody>
      </p:sp>
    </p:spTree>
    <p:extLst>
      <p:ext uri="{BB962C8B-B14F-4D97-AF65-F5344CB8AC3E}">
        <p14:creationId xmlns:p14="http://schemas.microsoft.com/office/powerpoint/2010/main" val="553651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אחת הבעיות המרכזיות עליה דיברתי בסמינר זה הינה בעיית זיהוי התמרורים בכביש. כל רכב אוטונומי חייב לדעת לזהות תמרורי דרך, להתגבר על קשיים כמו: תנאי ראות שונים (חושך, גשם ועוד) , תמרורים דהויים והכרה מלאה של כל סוגי התמרורים אשר יכולים להופיע בכביש על מנת שיוכל לדעת כיצד להגיב בעת זיהוי תמרור מסוים</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24</a:t>
            </a:fld>
            <a:endParaRPr lang="en-US"/>
          </a:p>
        </p:txBody>
      </p:sp>
    </p:spTree>
    <p:extLst>
      <p:ext uri="{BB962C8B-B14F-4D97-AF65-F5344CB8AC3E}">
        <p14:creationId xmlns:p14="http://schemas.microsoft.com/office/powerpoint/2010/main" val="4155341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החלטתי לחקור את המודל יותר לעומק וגילתי מסקנה מעניינת כי איננו מצליח לסווג תמרור עצור המוצג בצורה שונה</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29</a:t>
            </a:fld>
            <a:endParaRPr lang="en-US"/>
          </a:p>
        </p:txBody>
      </p:sp>
    </p:spTree>
    <p:extLst>
      <p:ext uri="{BB962C8B-B14F-4D97-AF65-F5344CB8AC3E}">
        <p14:creationId xmlns:p14="http://schemas.microsoft.com/office/powerpoint/2010/main" val="4253362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האדם רצה לבנות מכונה אשר תדע לבצע פעולות מורכבות ללא עזרה חיצונית, עלה הרעיון "ללמד" את המכונה לבצע את הפעולה כמו שמלמדים תינוק ללכת</a:t>
            </a:r>
          </a:p>
          <a:p>
            <a:r>
              <a:rPr lang="he-IL" dirty="0"/>
              <a:t>אך איך נעניק למכונה אפשרות ללמוד? נעניק לה "מוח" </a:t>
            </a:r>
          </a:p>
          <a:p>
            <a:r>
              <a:rPr lang="he-IL" dirty="0"/>
              <a:t>מקור הרעיון היה להתחקות אחר פעולת המוח האנושי ולבנות מודל מתמטי המתפקד בצורה דומה לתפקוד המוח של בני האדם</a:t>
            </a:r>
          </a:p>
          <a:p>
            <a:endParaRPr lang="he-IL" dirty="0"/>
          </a:p>
          <a:p>
            <a:r>
              <a:rPr lang="he-IL" dirty="0"/>
              <a:t>סוף</a:t>
            </a:r>
          </a:p>
          <a:p>
            <a:r>
              <a:rPr lang="he-IL" dirty="0"/>
              <a:t>צד שמאל זה פונקציה לוגיסטית וצד ימין זה פונקציה לוגיסטית</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4</a:t>
            </a:fld>
            <a:endParaRPr lang="en-US"/>
          </a:p>
        </p:txBody>
      </p:sp>
    </p:spTree>
    <p:extLst>
      <p:ext uri="{BB962C8B-B14F-4D97-AF65-F5344CB8AC3E}">
        <p14:creationId xmlns:p14="http://schemas.microsoft.com/office/powerpoint/2010/main" val="2773678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30</a:t>
            </a:fld>
            <a:endParaRPr lang="en-US"/>
          </a:p>
        </p:txBody>
      </p:sp>
    </p:spTree>
    <p:extLst>
      <p:ext uri="{BB962C8B-B14F-4D97-AF65-F5344CB8AC3E}">
        <p14:creationId xmlns:p14="http://schemas.microsoft.com/office/powerpoint/2010/main" val="149339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5</a:t>
            </a:fld>
            <a:endParaRPr lang="en-US"/>
          </a:p>
        </p:txBody>
      </p:sp>
    </p:spTree>
    <p:extLst>
      <p:ext uri="{BB962C8B-B14F-4D97-AF65-F5344CB8AC3E}">
        <p14:creationId xmlns:p14="http://schemas.microsoft.com/office/powerpoint/2010/main" val="2472897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https://stackoverflow.com/questions/20027598/why-should-weights-of-neural-networks-be-initialized-to-random-numbers</a:t>
            </a:r>
          </a:p>
        </p:txBody>
      </p:sp>
      <p:sp>
        <p:nvSpPr>
          <p:cNvPr id="4" name="Slide Number Placeholder 3"/>
          <p:cNvSpPr>
            <a:spLocks noGrp="1"/>
          </p:cNvSpPr>
          <p:nvPr>
            <p:ph type="sldNum" sz="quarter" idx="5"/>
          </p:nvPr>
        </p:nvSpPr>
        <p:spPr/>
        <p:txBody>
          <a:bodyPr/>
          <a:lstStyle/>
          <a:p>
            <a:fld id="{A4850FE5-A154-4D32-B298-28E1775FDD8B}" type="slidenum">
              <a:rPr lang="en-US" smtClean="0"/>
              <a:t>6</a:t>
            </a:fld>
            <a:endParaRPr lang="en-US"/>
          </a:p>
        </p:txBody>
      </p:sp>
    </p:spTree>
    <p:extLst>
      <p:ext uri="{BB962C8B-B14F-4D97-AF65-F5344CB8AC3E}">
        <p14:creationId xmlns:p14="http://schemas.microsoft.com/office/powerpoint/2010/main" val="367809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מטרת פונקציה השגיאה הכוללת היא להגיד לנו כמה טוב המודל שלנו בחיזוי הנתונים.</a:t>
            </a:r>
            <a:endParaRPr lang="en-US" dirty="0"/>
          </a:p>
          <a:p>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7</a:t>
            </a:fld>
            <a:endParaRPr lang="en-US"/>
          </a:p>
        </p:txBody>
      </p:sp>
    </p:spTree>
    <p:extLst>
      <p:ext uri="{BB962C8B-B14F-4D97-AF65-F5344CB8AC3E}">
        <p14:creationId xmlns:p14="http://schemas.microsoft.com/office/powerpoint/2010/main" val="1836181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כל פילטר מוגדר לפי הגודל של התמונה ומספר ערוצי הצבע שלה</a:t>
            </a:r>
          </a:p>
          <a:p>
            <a:endParaRPr lang="he-IL" dirty="0"/>
          </a:p>
          <a:p>
            <a:r>
              <a:rPr lang="he-IL" dirty="0"/>
              <a:t>חתול- אם נרצה ללמוד משקל לכל אחד מהפיקסלים נגיע לכמות מטורפת של פרמטרים, הפתרון הוא ללמוד פילטרים.</a:t>
            </a:r>
          </a:p>
          <a:p>
            <a:endParaRPr lang="he-IL" dirty="0"/>
          </a:p>
          <a:p>
            <a:r>
              <a:rPr lang="he-IL" dirty="0"/>
              <a:t>ניתן חשוב על שכבה זו כדרך לבדוק האם פיצ'ר מסוים נמצא באיזה מקום כלשהו בתמונה ואם כן זה מספיק טוב עברונו לדעת את האזור בו הוא נמצא, האינטואיציה היא שברגע שנמצא פיצ'ר כזה </a:t>
            </a:r>
            <a:r>
              <a:rPr lang="he-IL" dirty="0" err="1"/>
              <a:t>המקיום</a:t>
            </a:r>
            <a:r>
              <a:rPr lang="he-IL" dirty="0"/>
              <a:t> </a:t>
            </a:r>
            <a:r>
              <a:rPr lang="he-IL" dirty="0" err="1"/>
              <a:t>הספיצפי</a:t>
            </a:r>
            <a:r>
              <a:rPr lang="he-IL" dirty="0"/>
              <a:t> שלו לא בדיוק חשוב כמו האזור בו הוא ממקום ביחס לפיצ'רים אחרים לדוגמא אם אני רואה גלגל אז מעניין אותי לדעת אם הגלגל הזה קרוב מאוד לגלגל אחר ואז זה יכול להיות </a:t>
            </a:r>
            <a:r>
              <a:rPr lang="he-IL" dirty="0" err="1"/>
              <a:t>ערימת</a:t>
            </a:r>
            <a:r>
              <a:rPr lang="he-IL" dirty="0"/>
              <a:t> גלגלים או יחסית רחוק ויש סיכוי גדול יותר לזיהוי מכונית</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8</a:t>
            </a:fld>
            <a:endParaRPr lang="en-US"/>
          </a:p>
        </p:txBody>
      </p:sp>
    </p:spTree>
    <p:extLst>
      <p:ext uri="{BB962C8B-B14F-4D97-AF65-F5344CB8AC3E}">
        <p14:creationId xmlns:p14="http://schemas.microsoft.com/office/powerpoint/2010/main" val="65025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כל פילטר יוסיף שכבה לעומק של התמונה אם בחרתי 64 פילטרים אז עומק התמונה יהיה 64 לאחר השכבה הראשונה </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9</a:t>
            </a:fld>
            <a:endParaRPr lang="en-US"/>
          </a:p>
        </p:txBody>
      </p:sp>
    </p:spTree>
    <p:extLst>
      <p:ext uri="{BB962C8B-B14F-4D97-AF65-F5344CB8AC3E}">
        <p14:creationId xmlns:p14="http://schemas.microsoft.com/office/powerpoint/2010/main" val="124887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אני רוצה לחזור טיפה אחורה לבעיה מרכזית בעולם למידת המכונה</a:t>
            </a:r>
          </a:p>
          <a:p>
            <a:endParaRPr lang="he-IL" dirty="0"/>
          </a:p>
          <a:p>
            <a:pPr algn="r" rtl="1"/>
            <a:r>
              <a:rPr lang="he-IL" dirty="0"/>
              <a:t>תחילה אנו צריכים מסד נתונים איכותי בעל כמות מספקת של </a:t>
            </a:r>
            <a:r>
              <a:rPr lang="en-US" dirty="0"/>
              <a:t>Data</a:t>
            </a:r>
            <a:r>
              <a:rPr lang="he-IL" dirty="0"/>
              <a:t> – אם אנחנו מנסים לגרום למודל להבדיל בין חתול לכלב נצטרך מסד נתונים מגוון של תמונות של חתולים וכלבים </a:t>
            </a:r>
          </a:p>
          <a:p>
            <a:pPr algn="r" rtl="1"/>
            <a:r>
              <a:rPr lang="he-IL" dirty="0"/>
              <a:t>לאחר מכן אנו נפצל את מסד הנתונים ל3 חלקים </a:t>
            </a:r>
            <a:r>
              <a:rPr lang="en-US" dirty="0"/>
              <a:t>Training Set</a:t>
            </a:r>
            <a:r>
              <a:rPr lang="he-IL" dirty="0"/>
              <a:t> הינו הסט עליו אנו מאמנים את המודל שלנו </a:t>
            </a:r>
          </a:p>
          <a:p>
            <a:pPr algn="r" rtl="1"/>
            <a:r>
              <a:rPr lang="en-US" dirty="0"/>
              <a:t>Validation Set</a:t>
            </a:r>
            <a:r>
              <a:rPr lang="he-IL" dirty="0"/>
              <a:t> -  סט נתונים מצומצם יותר אשר בעזרתו אנו בודקים את דיוק המודל שלנו בזמן האימון על נתונים שלא ראה לפני.</a:t>
            </a:r>
          </a:p>
          <a:p>
            <a:pPr algn="r" rtl="1"/>
            <a:r>
              <a:rPr lang="en-US" dirty="0"/>
              <a:t>Testing Set</a:t>
            </a:r>
            <a:r>
              <a:rPr lang="he-IL" dirty="0"/>
              <a:t> – לבדיקת איכות המודל בסוף האימון</a:t>
            </a:r>
          </a:p>
          <a:p>
            <a:pPr algn="r" rtl="1"/>
            <a:endParaRPr lang="he-IL" dirty="0"/>
          </a:p>
          <a:p>
            <a:pPr algn="r" rtl="1"/>
            <a:r>
              <a:rPr lang="en-US" dirty="0"/>
              <a:t>Underfit</a:t>
            </a:r>
            <a:r>
              <a:rPr lang="he-IL" dirty="0"/>
              <a:t> – מצב בו המודל לא למד מספיק את הנתונים ולכן אחוז השגיאות שלו גדול, יכול להיות כי יש שוני גדול מאוד בתמונות או שאין מספיק תמונות – משמע שצריך לבדוק את בסיס הנתונים או למצוא נתונים נוספים.</a:t>
            </a:r>
          </a:p>
          <a:p>
            <a:pPr algn="r" rtl="1"/>
            <a:r>
              <a:rPr lang="en-US" dirty="0"/>
              <a:t>Overfit-</a:t>
            </a:r>
            <a:r>
              <a:rPr lang="he-IL" dirty="0"/>
              <a:t> תיאור העקב והנעליים </a:t>
            </a:r>
            <a:endParaRPr lang="en-US" dirty="0"/>
          </a:p>
        </p:txBody>
      </p:sp>
      <p:sp>
        <p:nvSpPr>
          <p:cNvPr id="4" name="Slide Number Placeholder 3"/>
          <p:cNvSpPr>
            <a:spLocks noGrp="1"/>
          </p:cNvSpPr>
          <p:nvPr>
            <p:ph type="sldNum" sz="quarter" idx="5"/>
          </p:nvPr>
        </p:nvSpPr>
        <p:spPr/>
        <p:txBody>
          <a:bodyPr/>
          <a:lstStyle/>
          <a:p>
            <a:fld id="{A4850FE5-A154-4D32-B298-28E1775FDD8B}" type="slidenum">
              <a:rPr lang="en-US" smtClean="0"/>
              <a:t>10</a:t>
            </a:fld>
            <a:endParaRPr lang="en-US"/>
          </a:p>
        </p:txBody>
      </p:sp>
    </p:spTree>
    <p:extLst>
      <p:ext uri="{BB962C8B-B14F-4D97-AF65-F5344CB8AC3E}">
        <p14:creationId xmlns:p14="http://schemas.microsoft.com/office/powerpoint/2010/main" val="210562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r" defTabSz="914400" rtl="1" eaLnBrk="1" latinLnBrk="0" hangingPunct="1">
              <a:buAutoNum type="arabicPeriod"/>
            </a:pPr>
            <a:r>
              <a:rPr lang="he-IL" dirty="0"/>
              <a:t>חשוב לדעת לאזן את מסד הנתונים שלא יהיה מוטה עבור תמונות מסוימות בהתאם למטרה (נראה כיצד בעיה זו מופיעה במודל של זיהוי התמרורים), חשוב גם לחלק את מסד הנתונים בצורה רנדומלית. </a:t>
            </a:r>
          </a:p>
          <a:p>
            <a:pPr marL="228600" indent="-228600" algn="r" defTabSz="914400" rtl="1" eaLnBrk="1" latinLnBrk="0" hangingPunct="1">
              <a:buAutoNum type="arabicPeriod"/>
            </a:pPr>
            <a:r>
              <a:rPr lang="he-IL" dirty="0"/>
              <a:t>2. </a:t>
            </a:r>
            <a:r>
              <a:rPr lang="en-US" dirty="0"/>
              <a:t>Data </a:t>
            </a:r>
            <a:r>
              <a:rPr lang="en-US" dirty="0" err="1"/>
              <a:t>augmention</a:t>
            </a:r>
            <a:r>
              <a:rPr lang="en-US" dirty="0"/>
              <a:t> </a:t>
            </a:r>
            <a:r>
              <a:rPr lang="he-IL" dirty="0"/>
              <a:t> כאשר מסד הנתונים שלנו יחסית מצומצם או לא בעל גיוון גדול ניתן להשתמש בטכניקה זאת על מנת לשפר את חסינותו לצורות </a:t>
            </a:r>
            <a:r>
              <a:rPr lang="he-IL" dirty="0" err="1"/>
              <a:t>לאוברפיט</a:t>
            </a:r>
            <a:r>
              <a:rPr lang="he-IL" dirty="0"/>
              <a:t> באמצעות יצירה של תמונות נוספות מתמונות קיימות כבר אם אנו בונים מודל לזהות את החיה נמר השלג שנחשבת אחת החיות הנדירות והחמקניות בעולם סביר שלא יהיה לנו המון תמונות של החיה מזוויות שונות, לדוגמא אם מסד הנתונים שלנו בנוי בעיקר מתמונות של חתולים שוכבים אז את תמונה של חתול עומד או הפוך לא בטוח תתגלה אז יהיה שווה ליצור תמונה של חתול בצורות שונות </a:t>
            </a:r>
            <a:r>
              <a:rPr lang="he-IL" dirty="0" err="1"/>
              <a:t>בדטה</a:t>
            </a:r>
            <a:r>
              <a:rPr lang="he-IL" dirty="0"/>
              <a:t> סט </a:t>
            </a:r>
          </a:p>
          <a:p>
            <a:pPr marL="228600" indent="-228600" algn="r" defTabSz="914400" rtl="1" eaLnBrk="1" latinLnBrk="0" hangingPunct="1">
              <a:buAutoNum type="arabicPeriod"/>
            </a:pPr>
            <a:r>
              <a:rPr lang="he-IL" dirty="0"/>
              <a:t>3. </a:t>
            </a:r>
            <a:r>
              <a:rPr lang="he-IL" dirty="0" err="1"/>
              <a:t>דרופאוט</a:t>
            </a:r>
            <a:r>
              <a:rPr lang="he-IL" dirty="0"/>
              <a:t> טכניקה נוספת אשר מציגה משתנה הסתברותי </a:t>
            </a:r>
            <a:r>
              <a:rPr lang="he-IL" dirty="0" err="1"/>
              <a:t>p</a:t>
            </a:r>
            <a:r>
              <a:rPr lang="he-IL" dirty="0"/>
              <a:t>  אשר מוצמד לכל נוירון בשכבה מסוימת ומציג הסתברות שבמעבר כלשהו נוירון זה לא יפעל  טכניקה זו מונעת מהרשת להסתמך יותר מדיי על נוירון אחד או יותר וכתוצאה מכך להגדיל את הדיוק של המודל ולהימנע </a:t>
            </a:r>
            <a:r>
              <a:rPr lang="he-IL" dirty="0" err="1"/>
              <a:t>מאוברפיט</a:t>
            </a:r>
            <a:r>
              <a:rPr lang="he-IL" dirty="0"/>
              <a:t> </a:t>
            </a:r>
          </a:p>
        </p:txBody>
      </p:sp>
      <p:sp>
        <p:nvSpPr>
          <p:cNvPr id="4" name="מציין מיקום של מספר שקופית 3"/>
          <p:cNvSpPr>
            <a:spLocks noGrp="1"/>
          </p:cNvSpPr>
          <p:nvPr>
            <p:ph type="sldNum" sz="quarter" idx="5"/>
          </p:nvPr>
        </p:nvSpPr>
        <p:spPr/>
        <p:txBody>
          <a:bodyPr/>
          <a:lstStyle/>
          <a:p>
            <a:fld id="{A4850FE5-A154-4D32-B298-28E1775FDD8B}" type="slidenum">
              <a:rPr lang="en-US" smtClean="0"/>
              <a:t>11</a:t>
            </a:fld>
            <a:endParaRPr lang="en-US"/>
          </a:p>
        </p:txBody>
      </p:sp>
    </p:spTree>
    <p:extLst>
      <p:ext uri="{BB962C8B-B14F-4D97-AF65-F5344CB8AC3E}">
        <p14:creationId xmlns:p14="http://schemas.microsoft.com/office/powerpoint/2010/main" val="419221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4DEB-18B7-4DF9-9173-4664A118C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A4EA36-E392-4549-AF82-41DF1D542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9050A-61E7-40C2-A426-FA19C0CD9AB1}"/>
              </a:ext>
            </a:extLst>
          </p:cNvPr>
          <p:cNvSpPr>
            <a:spLocks noGrp="1"/>
          </p:cNvSpPr>
          <p:nvPr>
            <p:ph type="dt" sz="half" idx="10"/>
          </p:nvPr>
        </p:nvSpPr>
        <p:spPr/>
        <p:txBody>
          <a:bodyPr/>
          <a:lstStyle/>
          <a:p>
            <a:fld id="{2661A542-C956-4F0B-A0B0-E6CC526FD5C7}" type="datetime2">
              <a:rPr lang="en-US" smtClean="0"/>
              <a:t>Monday, December 21, 2020</a:t>
            </a:fld>
            <a:endParaRPr lang="en-US" dirty="0"/>
          </a:p>
        </p:txBody>
      </p:sp>
      <p:sp>
        <p:nvSpPr>
          <p:cNvPr id="5" name="Footer Placeholder 4">
            <a:extLst>
              <a:ext uri="{FF2B5EF4-FFF2-40B4-BE49-F238E27FC236}">
                <a16:creationId xmlns:a16="http://schemas.microsoft.com/office/drawing/2014/main" id="{EC417205-D958-49A9-BFBA-4761C2B179A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50855A6A-9805-406D-99A1-48806DDC3F8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9429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3528-2FB5-4127-9F66-EB2BA89E45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A497C3-4AA9-45E9-8B8C-195079131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E92AB-4D27-4C5C-8E5A-B7B8B1120E28}"/>
              </a:ext>
            </a:extLst>
          </p:cNvPr>
          <p:cNvSpPr>
            <a:spLocks noGrp="1"/>
          </p:cNvSpPr>
          <p:nvPr>
            <p:ph type="dt" sz="half" idx="10"/>
          </p:nvPr>
        </p:nvSpPr>
        <p:spPr/>
        <p:txBody>
          <a:bodyPr/>
          <a:lstStyle/>
          <a:p>
            <a:fld id="{A5AEB1F6-CAA5-47AF-9F98-366157139C72}" type="datetime2">
              <a:rPr lang="en-US" smtClean="0"/>
              <a:t>Monday, December 21, 2020</a:t>
            </a:fld>
            <a:endParaRPr lang="en-US"/>
          </a:p>
        </p:txBody>
      </p:sp>
      <p:sp>
        <p:nvSpPr>
          <p:cNvPr id="5" name="Footer Placeholder 4">
            <a:extLst>
              <a:ext uri="{FF2B5EF4-FFF2-40B4-BE49-F238E27FC236}">
                <a16:creationId xmlns:a16="http://schemas.microsoft.com/office/drawing/2014/main" id="{2F922404-75C4-4A9A-A857-46640905B418}"/>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6051AD5-754A-453D-B499-EC94625B76F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0302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4BCCED-BE32-4E7C-AE4D-0C05E61E0F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133935-A9B5-47A6-972C-66ABB0EA39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EAE40-EC0C-4EE0-845F-D0AC01B30412}"/>
              </a:ext>
            </a:extLst>
          </p:cNvPr>
          <p:cNvSpPr>
            <a:spLocks noGrp="1"/>
          </p:cNvSpPr>
          <p:nvPr>
            <p:ph type="dt" sz="half" idx="10"/>
          </p:nvPr>
        </p:nvSpPr>
        <p:spPr/>
        <p:txBody>
          <a:bodyPr/>
          <a:lstStyle/>
          <a:p>
            <a:fld id="{70B90DD5-6895-474A-98A0-CC8658E5D8A6}" type="datetime2">
              <a:rPr lang="en-US" smtClean="0"/>
              <a:t>Monday, December 21, 2020</a:t>
            </a:fld>
            <a:endParaRPr lang="en-US"/>
          </a:p>
        </p:txBody>
      </p:sp>
      <p:sp>
        <p:nvSpPr>
          <p:cNvPr id="5" name="Footer Placeholder 4">
            <a:extLst>
              <a:ext uri="{FF2B5EF4-FFF2-40B4-BE49-F238E27FC236}">
                <a16:creationId xmlns:a16="http://schemas.microsoft.com/office/drawing/2014/main" id="{CE2E3251-2A37-4A58-B346-744BA468D1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1990247F-8794-498B-92A7-BCAB54ED8B5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95220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40C1599-C65B-4383-A549-838F935A516F}" type="datetime2">
              <a:rPr lang="en-US" smtClean="0"/>
              <a:t>Monday, December 21, 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Sample Footer</a:t>
            </a:r>
          </a:p>
        </p:txBody>
      </p:sp>
      <p:sp>
        <p:nvSpPr>
          <p:cNvPr id="6" name="Slide Number Placeholder 5"/>
          <p:cNvSpPr>
            <a:spLocks noGrp="1"/>
          </p:cNvSpPr>
          <p:nvPr>
            <p:ph type="sldNum" sz="quarter" idx="12"/>
          </p:nvPr>
        </p:nvSpPr>
        <p:spPr>
          <a:xfrm>
            <a:off x="9896911" y="5410199"/>
            <a:ext cx="771089" cy="365125"/>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4575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7FA59-4494-410D-BB44-DBA0E6EA3B69}" type="datetime2">
              <a:rPr lang="en-US" smtClean="0"/>
              <a:t>Monday, December 21,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89665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FB2B4-3C3B-4844-B14C-8B1BEA31BEC7}" type="datetime2">
              <a:rPr lang="en-US" smtClean="0"/>
              <a:t>Monday, December 21,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65052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890946-62D9-4C10-9B28-93B78037282E}" type="datetime2">
              <a:rPr lang="en-US" smtClean="0"/>
              <a:t>Monday, December 21,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709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B0EA30-C645-40A1-BA97-CE778DCC4E0B}" type="datetime2">
              <a:rPr lang="en-US" smtClean="0"/>
              <a:t>Monday, December 21, 2020</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65570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0CFA48-F06A-461A-819C-EEF27C56E5D7}" type="datetime2">
              <a:rPr lang="en-US" smtClean="0"/>
              <a:t>Monday, December 21, 2020</a:t>
            </a:fld>
            <a:endParaRPr lang="en-US"/>
          </a:p>
        </p:txBody>
      </p:sp>
      <p:sp>
        <p:nvSpPr>
          <p:cNvPr id="4" name="Footer Placeholder 3"/>
          <p:cNvSpPr>
            <a:spLocks noGrp="1"/>
          </p:cNvSpPr>
          <p:nvPr>
            <p:ph type="ftr" sz="quarter" idx="11"/>
          </p:nvPr>
        </p:nvSpPr>
        <p:spPr/>
        <p:txBody>
          <a:bodyPr/>
          <a:lstStyle/>
          <a:p>
            <a:r>
              <a:rPr lang="en-US"/>
              <a:t>Sample Footer</a:t>
            </a:r>
          </a:p>
        </p:txBody>
      </p:sp>
      <p:sp>
        <p:nvSpPr>
          <p:cNvPr id="5"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629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498BAE-E1EE-498A-BBAA-AD5BA8A48845}" type="datetime2">
              <a:rPr lang="en-US" smtClean="0"/>
              <a:t>Monday, December 21, 2020</a:t>
            </a:fld>
            <a:endParaRPr lang="en-US"/>
          </a:p>
        </p:txBody>
      </p:sp>
      <p:sp>
        <p:nvSpPr>
          <p:cNvPr id="3" name="Footer Placeholder 2"/>
          <p:cNvSpPr>
            <a:spLocks noGrp="1"/>
          </p:cNvSpPr>
          <p:nvPr>
            <p:ph type="ftr" sz="quarter" idx="11"/>
          </p:nvPr>
        </p:nvSpPr>
        <p:spPr/>
        <p:txBody>
          <a:bodyPr/>
          <a:lstStyle/>
          <a:p>
            <a:r>
              <a:rPr lang="en-US"/>
              <a:t>Sample Footer</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458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9AD5AC-5A5C-4AEB-8CD4-B2C08915AADF}" type="datetime2">
              <a:rPr lang="en-US" smtClean="0"/>
              <a:t>Monday, December 21,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0233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9F02-2B29-41FC-B091-1E45CA2F3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4A994-AD27-4855-9E49-E93D36C6B0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D3335-B39D-460E-8B5B-18F2D00F4528}"/>
              </a:ext>
            </a:extLst>
          </p:cNvPr>
          <p:cNvSpPr>
            <a:spLocks noGrp="1"/>
          </p:cNvSpPr>
          <p:nvPr>
            <p:ph type="dt" sz="half" idx="10"/>
          </p:nvPr>
        </p:nvSpPr>
        <p:spPr/>
        <p:txBody>
          <a:bodyPr/>
          <a:lstStyle/>
          <a:p>
            <a:fld id="{0E29D12D-101A-43FA-BD3E-330CD60FB14A}" type="datetime2">
              <a:rPr lang="en-US" smtClean="0"/>
              <a:t>Monday, December 21, 2020</a:t>
            </a:fld>
            <a:endParaRPr lang="en-US"/>
          </a:p>
        </p:txBody>
      </p:sp>
      <p:sp>
        <p:nvSpPr>
          <p:cNvPr id="5" name="Footer Placeholder 4">
            <a:extLst>
              <a:ext uri="{FF2B5EF4-FFF2-40B4-BE49-F238E27FC236}">
                <a16:creationId xmlns:a16="http://schemas.microsoft.com/office/drawing/2014/main" id="{252434B6-1F8E-4A52-B639-E4A332D81F1E}"/>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4B6B8F59-D494-4B39-A13A-F42FF29FE01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55289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68392-5A54-4D94-B99F-05382A4AC3B6}" type="datetime2">
              <a:rPr lang="en-US" smtClean="0"/>
              <a:t>Monday, December 21,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59362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87D77-2472-4909-AD5C-7F3A9F819277}" type="datetime2">
              <a:rPr lang="en-US" smtClean="0"/>
              <a:t>Monday, December 21,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19970528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87D77-2472-4909-AD5C-7F3A9F819277}" type="datetime2">
              <a:rPr lang="en-US" smtClean="0"/>
              <a:t>Monday, December 21,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1721634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87D77-2472-4909-AD5C-7F3A9F819277}" type="datetime2">
              <a:rPr lang="en-US" smtClean="0"/>
              <a:t>Monday, December 21,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83442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87D77-2472-4909-AD5C-7F3A9F819277}" type="datetime2">
              <a:rPr lang="en-US" smtClean="0"/>
              <a:t>Monday, December 21,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95325058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87D77-2472-4909-AD5C-7F3A9F819277}" type="datetime2">
              <a:rPr lang="en-US" smtClean="0"/>
              <a:t>Monday, December 21, 2020</a:t>
            </a:fld>
            <a:endParaRPr lang="en-US" dirty="0"/>
          </a:p>
        </p:txBody>
      </p:sp>
      <p:sp>
        <p:nvSpPr>
          <p:cNvPr id="4" name="Footer Placeholder 3"/>
          <p:cNvSpPr>
            <a:spLocks noGrp="1"/>
          </p:cNvSpPr>
          <p:nvPr>
            <p:ph type="ftr" sz="quarter" idx="11"/>
          </p:nvPr>
        </p:nvSpPr>
        <p:spPr/>
        <p:txBody>
          <a:bodyPr/>
          <a:lstStyle/>
          <a:p>
            <a:r>
              <a:rPr lang="en-US"/>
              <a:t>Sample Footer</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14034106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687D77-2472-4909-AD5C-7F3A9F819277}" type="datetime2">
              <a:rPr lang="en-US" smtClean="0"/>
              <a:t>Monday, December 21, 2020</a:t>
            </a:fld>
            <a:endParaRPr lang="en-US" dirty="0"/>
          </a:p>
        </p:txBody>
      </p:sp>
      <p:sp>
        <p:nvSpPr>
          <p:cNvPr id="4" name="Footer Placeholder 3"/>
          <p:cNvSpPr>
            <a:spLocks noGrp="1"/>
          </p:cNvSpPr>
          <p:nvPr>
            <p:ph type="ftr" sz="quarter" idx="11"/>
          </p:nvPr>
        </p:nvSpPr>
        <p:spPr/>
        <p:txBody>
          <a:bodyPr/>
          <a:lstStyle/>
          <a:p>
            <a:r>
              <a:rPr lang="en-US"/>
              <a:t>Sample Footer</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6671297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A331F-0749-497A-BC7A-4EF14AD6CEFF}" type="datetime2">
              <a:rPr lang="en-US" smtClean="0"/>
              <a:t>Monday, December 21,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591891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7F019E-FFF7-497D-8DF1-05B8F121455D}" type="datetime2">
              <a:rPr lang="en-US" smtClean="0"/>
              <a:t>Monday, December 21,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92040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ACD-E27C-47F6-ABBC-849A7F5679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732B4D-2FA2-4642-948F-4318359E4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E4E74E-6200-428B-85C5-8958D619D449}"/>
              </a:ext>
            </a:extLst>
          </p:cNvPr>
          <p:cNvSpPr>
            <a:spLocks noGrp="1"/>
          </p:cNvSpPr>
          <p:nvPr>
            <p:ph type="dt" sz="half" idx="10"/>
          </p:nvPr>
        </p:nvSpPr>
        <p:spPr/>
        <p:txBody>
          <a:bodyPr/>
          <a:lstStyle/>
          <a:p>
            <a:fld id="{2C966DE2-1FAD-4E92-9A92-7649DD0642F4}" type="datetime2">
              <a:rPr lang="en-US" smtClean="0"/>
              <a:t>Monday, December 21, 2020</a:t>
            </a:fld>
            <a:endParaRPr lang="en-US"/>
          </a:p>
        </p:txBody>
      </p:sp>
      <p:sp>
        <p:nvSpPr>
          <p:cNvPr id="5" name="Footer Placeholder 4">
            <a:extLst>
              <a:ext uri="{FF2B5EF4-FFF2-40B4-BE49-F238E27FC236}">
                <a16:creationId xmlns:a16="http://schemas.microsoft.com/office/drawing/2014/main" id="{DBAEC193-0560-4E8D-8E56-DA953710EE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14A8C1D3-F06B-42C3-9230-5C2D106DD29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9600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E2195-E39E-4756-967E-AAE376E2FE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ED6420-4623-45B5-AC29-766F68DBE2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C2BC8C-D4C8-4C32-A66C-46F666B8DB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46235-9233-4337-AD68-E59E9AB48089}"/>
              </a:ext>
            </a:extLst>
          </p:cNvPr>
          <p:cNvSpPr>
            <a:spLocks noGrp="1"/>
          </p:cNvSpPr>
          <p:nvPr>
            <p:ph type="dt" sz="half" idx="10"/>
          </p:nvPr>
        </p:nvSpPr>
        <p:spPr/>
        <p:txBody>
          <a:bodyPr/>
          <a:lstStyle/>
          <a:p>
            <a:fld id="{7E474227-262C-4205-B349-E428D45AC81A}" type="datetime2">
              <a:rPr lang="en-US" smtClean="0"/>
              <a:t>Monday, December 21, 2020</a:t>
            </a:fld>
            <a:endParaRPr lang="en-US"/>
          </a:p>
        </p:txBody>
      </p:sp>
      <p:sp>
        <p:nvSpPr>
          <p:cNvPr id="6" name="Footer Placeholder 5">
            <a:extLst>
              <a:ext uri="{FF2B5EF4-FFF2-40B4-BE49-F238E27FC236}">
                <a16:creationId xmlns:a16="http://schemas.microsoft.com/office/drawing/2014/main" id="{5D305005-CDEF-4BBD-9D5C-9B25213A6A9E}"/>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41CCAE53-E41C-40A8-A2F5-A3C240FD9C8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0638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44DC-4426-4AAC-AAE5-B9E59F2AB5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9D43DD-57A3-4838-BB65-2974ED7D0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C49564-38B1-4708-AA4A-4AE50FCF17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D3FFD9-45C9-421F-AD5E-B032C59F7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907B64-46D9-425C-B207-EE0CAB1FA1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4EBB8E-5554-41BA-9DDA-BFB2EEF3BDC2}"/>
              </a:ext>
            </a:extLst>
          </p:cNvPr>
          <p:cNvSpPr>
            <a:spLocks noGrp="1"/>
          </p:cNvSpPr>
          <p:nvPr>
            <p:ph type="dt" sz="half" idx="10"/>
          </p:nvPr>
        </p:nvSpPr>
        <p:spPr/>
        <p:txBody>
          <a:bodyPr/>
          <a:lstStyle/>
          <a:p>
            <a:fld id="{6A76C535-8E75-44DA-A029-5F5C0FFFB476}" type="datetime2">
              <a:rPr lang="en-US" smtClean="0"/>
              <a:t>Monday, December 21, 2020</a:t>
            </a:fld>
            <a:endParaRPr lang="en-US"/>
          </a:p>
        </p:txBody>
      </p:sp>
      <p:sp>
        <p:nvSpPr>
          <p:cNvPr id="8" name="Footer Placeholder 7">
            <a:extLst>
              <a:ext uri="{FF2B5EF4-FFF2-40B4-BE49-F238E27FC236}">
                <a16:creationId xmlns:a16="http://schemas.microsoft.com/office/drawing/2014/main" id="{8381D65F-B398-4430-93FE-4B53EF626FDA}"/>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C77E7411-1723-4B4D-A758-5927B8348B07}"/>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9096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F9CF-CA5A-41FA-8E00-750D35D4D5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903185-D278-47E4-B3B5-560A38E19B94}"/>
              </a:ext>
            </a:extLst>
          </p:cNvPr>
          <p:cNvSpPr>
            <a:spLocks noGrp="1"/>
          </p:cNvSpPr>
          <p:nvPr>
            <p:ph type="dt" sz="half" idx="10"/>
          </p:nvPr>
        </p:nvSpPr>
        <p:spPr/>
        <p:txBody>
          <a:bodyPr/>
          <a:lstStyle/>
          <a:p>
            <a:fld id="{BDF6BE0C-0B83-4201-9087-7BD27DCB2F92}" type="datetime2">
              <a:rPr lang="en-US" smtClean="0"/>
              <a:t>Monday, December 21, 2020</a:t>
            </a:fld>
            <a:endParaRPr lang="en-US"/>
          </a:p>
        </p:txBody>
      </p:sp>
      <p:sp>
        <p:nvSpPr>
          <p:cNvPr id="4" name="Footer Placeholder 3">
            <a:extLst>
              <a:ext uri="{FF2B5EF4-FFF2-40B4-BE49-F238E27FC236}">
                <a16:creationId xmlns:a16="http://schemas.microsoft.com/office/drawing/2014/main" id="{CF82EA12-217B-4FDC-B827-2E8509558EFE}"/>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EE7BAEC2-654D-4FE4-A20D-8CC8A1663B1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0441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1A292-E024-4923-B574-69CAC5896908}"/>
              </a:ext>
            </a:extLst>
          </p:cNvPr>
          <p:cNvSpPr>
            <a:spLocks noGrp="1"/>
          </p:cNvSpPr>
          <p:nvPr>
            <p:ph type="dt" sz="half" idx="10"/>
          </p:nvPr>
        </p:nvSpPr>
        <p:spPr/>
        <p:txBody>
          <a:bodyPr/>
          <a:lstStyle/>
          <a:p>
            <a:fld id="{3C7A2832-323D-4EAC-9898-58BA3D3DE95D}" type="datetime2">
              <a:rPr lang="en-US" smtClean="0"/>
              <a:t>Monday, December 21, 2020</a:t>
            </a:fld>
            <a:endParaRPr lang="en-US"/>
          </a:p>
        </p:txBody>
      </p:sp>
      <p:sp>
        <p:nvSpPr>
          <p:cNvPr id="3" name="Footer Placeholder 2">
            <a:extLst>
              <a:ext uri="{FF2B5EF4-FFF2-40B4-BE49-F238E27FC236}">
                <a16:creationId xmlns:a16="http://schemas.microsoft.com/office/drawing/2014/main" id="{CA5008DE-482F-4FB9-980B-68BF70FE90D2}"/>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7767EBF4-46F1-4C26-8228-B8682DD1BE7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8626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1826-7200-4B40-80F5-30121859E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7879A2-F133-4D92-BB6E-DC325A8E0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74AB42-43FC-4B56-AD8A-79F739928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CE909-28E1-4431-993B-BB665290062D}"/>
              </a:ext>
            </a:extLst>
          </p:cNvPr>
          <p:cNvSpPr>
            <a:spLocks noGrp="1"/>
          </p:cNvSpPr>
          <p:nvPr>
            <p:ph type="dt" sz="half" idx="10"/>
          </p:nvPr>
        </p:nvSpPr>
        <p:spPr/>
        <p:txBody>
          <a:bodyPr/>
          <a:lstStyle/>
          <a:p>
            <a:fld id="{99104ACE-766F-4542-9B9A-63659E94C43E}" type="datetime2">
              <a:rPr lang="en-US" smtClean="0"/>
              <a:t>Monday, December 21, 2020</a:t>
            </a:fld>
            <a:endParaRPr lang="en-US"/>
          </a:p>
        </p:txBody>
      </p:sp>
      <p:sp>
        <p:nvSpPr>
          <p:cNvPr id="6" name="Footer Placeholder 5">
            <a:extLst>
              <a:ext uri="{FF2B5EF4-FFF2-40B4-BE49-F238E27FC236}">
                <a16:creationId xmlns:a16="http://schemas.microsoft.com/office/drawing/2014/main" id="{306C78D6-3E25-4364-B338-68BA3E1EA24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DDD90BD7-630C-42F3-8375-1A2ACAE1FE0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5752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EB33-BD0C-4F7C-8738-2D9CC4DE6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487FE1-1446-4D94-BDEA-984644C89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42F756-44B2-4077-9E63-F5CE3E6ED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642F0-756E-4896-9BCD-A1ACAA63F8AA}"/>
              </a:ext>
            </a:extLst>
          </p:cNvPr>
          <p:cNvSpPr>
            <a:spLocks noGrp="1"/>
          </p:cNvSpPr>
          <p:nvPr>
            <p:ph type="dt" sz="half" idx="10"/>
          </p:nvPr>
        </p:nvSpPr>
        <p:spPr/>
        <p:txBody>
          <a:bodyPr/>
          <a:lstStyle/>
          <a:p>
            <a:fld id="{8F65ECC8-4561-4C45-A473-2CCBFB3C4C3A}" type="datetime2">
              <a:rPr lang="en-US" smtClean="0"/>
              <a:t>Monday, December 21, 2020</a:t>
            </a:fld>
            <a:endParaRPr lang="en-US"/>
          </a:p>
        </p:txBody>
      </p:sp>
      <p:sp>
        <p:nvSpPr>
          <p:cNvPr id="6" name="Footer Placeholder 5">
            <a:extLst>
              <a:ext uri="{FF2B5EF4-FFF2-40B4-BE49-F238E27FC236}">
                <a16:creationId xmlns:a16="http://schemas.microsoft.com/office/drawing/2014/main" id="{FDE82C4E-FA34-47BB-858A-AC46FAB46D1C}"/>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7BE80F3-C04E-4924-B8C5-D0A519EBE35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3856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84AAD6-0DCC-4AA2-8D40-2ADADC58C4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3C74FC-4D8D-4624-BD84-E5B39C0347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A7914-C1B5-43DE-BC02-D8DCE814D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023F3-1E51-43D5-9158-5885BC06E657}" type="datetime2">
              <a:rPr lang="en-US" smtClean="0"/>
              <a:t>Monday, December 21, 2020</a:t>
            </a:fld>
            <a:endParaRPr lang="en-US" dirty="0"/>
          </a:p>
        </p:txBody>
      </p:sp>
      <p:sp>
        <p:nvSpPr>
          <p:cNvPr id="5" name="Footer Placeholder 4">
            <a:extLst>
              <a:ext uri="{FF2B5EF4-FFF2-40B4-BE49-F238E27FC236}">
                <a16:creationId xmlns:a16="http://schemas.microsoft.com/office/drawing/2014/main" id="{8FB4F33B-7C6A-4DCF-BFF2-FB4C005CF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60099504-0765-4B60-B5BB-8C663D699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044422087"/>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2D023F3-1E51-43D5-9158-5885BC06E657}" type="datetime2">
              <a:rPr lang="en-US" smtClean="0"/>
              <a:t>Monday, December 21, 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566350992"/>
      </p:ext>
    </p:extLst>
  </p:cSld>
  <p:clrMap bg1="dk1" tx1="lt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www.here.com/platform/automotive-services/roahttps:/www.here.com/platform/automotive-services/road-sign-recognitiond-sign-recogni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hyperlink" Target="https://www.technologyreview.com/2018/10/24/139313/a-global-ethics-study-aims-to-help-ai-solve-the-self-driving-trolley-problem/" TargetMode="External"/><Relationship Id="rId2" Type="http://schemas.openxmlformats.org/officeDocument/2006/relationships/image" Target="../media/image76.jpe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hyperlink" Target="https://www.youtube.com/watch?v=7wm-pZp_mi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hyperlink" Target="https://eds-a-ebscohost-com.elib.openu.ac.il/eds/ebookviewer/ebook?sid=f196c952-10ac-4105-b8ff-ce4e44fce642@sessionmgr4007&amp;ppid=pp_Cover&amp;vid=0&amp;format=EB" TargetMode="External"/><Relationship Id="rId7" Type="http://schemas.openxmlformats.org/officeDocument/2006/relationships/image" Target="../media/image8.png"/><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diagramColors" Target="../diagrams/colors2.xml"/><Relationship Id="rId5" Type="http://schemas.openxmlformats.org/officeDocument/2006/relationships/image" Target="../media/image6.png"/><Relationship Id="rId10" Type="http://schemas.openxmlformats.org/officeDocument/2006/relationships/diagramQuickStyle" Target="../diagrams/quickStyle2.xml"/><Relationship Id="rId4" Type="http://schemas.openxmlformats.org/officeDocument/2006/relationships/image" Target="../media/image5.png"/><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neuralnetworksanddeeplearning.com/chap1.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hyperlink" Target="https://blog.paperspace.com/content/images/size/w2000/2019/09/F1-02.large.jpg" TargetMode="External"/><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84" name="Group 11">
            <a:extLst>
              <a:ext uri="{FF2B5EF4-FFF2-40B4-BE49-F238E27FC236}">
                <a16:creationId xmlns:a16="http://schemas.microsoft.com/office/drawing/2014/main" id="{AC7171C6-EA46-47D6-AAE3-DD4CA0393C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5" name="Rectangle 12">
              <a:extLst>
                <a:ext uri="{FF2B5EF4-FFF2-40B4-BE49-F238E27FC236}">
                  <a16:creationId xmlns:a16="http://schemas.microsoft.com/office/drawing/2014/main" id="{56099417-50E6-4D31-B3BC-8ECCF737F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5641C704-94B4-4083-8565-C79289F6FEF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3" name="Subtitle 2">
            <a:extLst>
              <a:ext uri="{FF2B5EF4-FFF2-40B4-BE49-F238E27FC236}">
                <a16:creationId xmlns:a16="http://schemas.microsoft.com/office/drawing/2014/main" id="{67A3BFAD-3CA0-4F32-9167-6F1EE3A959E0}"/>
              </a:ext>
            </a:extLst>
          </p:cNvPr>
          <p:cNvSpPr>
            <a:spLocks noGrp="1"/>
          </p:cNvSpPr>
          <p:nvPr>
            <p:ph type="subTitle" idx="1"/>
          </p:nvPr>
        </p:nvSpPr>
        <p:spPr>
          <a:xfrm>
            <a:off x="7886319" y="3602038"/>
            <a:ext cx="3184804" cy="1655762"/>
          </a:xfrm>
        </p:spPr>
        <p:txBody>
          <a:bodyPr vert="horz" lIns="91440" tIns="45720" rIns="91440" bIns="45720" rtlCol="0">
            <a:normAutofit/>
          </a:bodyPr>
          <a:lstStyle/>
          <a:p>
            <a:pPr indent="-228600" algn="r" rtl="1">
              <a:spcAft>
                <a:spcPts val="600"/>
              </a:spcAft>
              <a:buFont typeface="Arial" panose="020B0604020202020204" pitchFamily="34" charset="0"/>
              <a:buChar char="•"/>
            </a:pPr>
            <a:r>
              <a:rPr lang="he-IL" dirty="0">
                <a:solidFill>
                  <a:schemeClr val="tx1"/>
                </a:solidFill>
                <a:latin typeface="Arial" panose="020B0604020202020204" pitchFamily="34" charset="0"/>
                <a:cs typeface="Arial" panose="020B0604020202020204" pitchFamily="34" charset="0"/>
              </a:rPr>
              <a:t>אוגוסט 2020</a:t>
            </a:r>
            <a:endParaRPr lang="en-US" dirty="0">
              <a:solidFill>
                <a:schemeClr val="tx1"/>
              </a:solidFill>
              <a:latin typeface="Arial" panose="020B0604020202020204" pitchFamily="34" charset="0"/>
              <a:cs typeface="Arial" panose="020B0604020202020204" pitchFamily="34" charset="0"/>
            </a:endParaRPr>
          </a:p>
          <a:p>
            <a:pPr indent="-228600" algn="r" rtl="1">
              <a:spcAft>
                <a:spcPts val="600"/>
              </a:spcAf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סתיו</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כהן</a:t>
            </a:r>
            <a:r>
              <a:rPr lang="en-US" dirty="0">
                <a:solidFill>
                  <a:schemeClr val="tx1"/>
                </a:solidFill>
                <a:latin typeface="Arial" panose="020B0604020202020204" pitchFamily="34" charset="0"/>
                <a:cs typeface="Arial" panose="020B0604020202020204" pitchFamily="34" charset="0"/>
              </a:rPr>
              <a:t> 206025496</a:t>
            </a:r>
          </a:p>
          <a:p>
            <a:pPr indent="-228600" algn="r" rtl="1">
              <a:spcAft>
                <a:spcPts val="600"/>
              </a:spcAf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בהנחיית</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ד"ר</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מעינה</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הרמן</a:t>
            </a:r>
            <a:endParaRPr lang="en-US" dirty="0">
              <a:solidFill>
                <a:schemeClr val="tx1"/>
              </a:solidFill>
              <a:latin typeface="Arial" panose="020B0604020202020204" pitchFamily="34" charset="0"/>
              <a:cs typeface="Arial" panose="020B0604020202020204" pitchFamily="34" charset="0"/>
            </a:endParaRPr>
          </a:p>
        </p:txBody>
      </p:sp>
      <p:pic>
        <p:nvPicPr>
          <p:cNvPr id="7" name="Picture 6">
            <a:hlinkClick r:id="rId4"/>
            <a:extLst>
              <a:ext uri="{FF2B5EF4-FFF2-40B4-BE49-F238E27FC236}">
                <a16:creationId xmlns:a16="http://schemas.microsoft.com/office/drawing/2014/main" id="{7B89F534-FAFF-4789-8B8E-D61D571B5773}"/>
              </a:ext>
            </a:extLst>
          </p:cNvPr>
          <p:cNvPicPr/>
          <p:nvPr/>
        </p:nvPicPr>
        <p:blipFill rotWithShape="1">
          <a:blip r:embed="rId5">
            <a:extLst>
              <a:ext uri="{28A0092B-C50C-407E-A947-70E740481C1C}">
                <a14:useLocalDpi xmlns:a14="http://schemas.microsoft.com/office/drawing/2010/main" val="0"/>
              </a:ext>
            </a:extLst>
          </a:blip>
          <a:srcRect l="16863" r="18662" b="1"/>
          <a:stretch/>
        </p:blipFill>
        <p:spPr bwMode="auto">
          <a:xfrm>
            <a:off x="-5597" y="10"/>
            <a:ext cx="7558541" cy="6857990"/>
          </a:xfrm>
          <a:prstGeom prst="rect">
            <a:avLst/>
          </a:prstGeom>
          <a:noFill/>
        </p:spPr>
      </p:pic>
      <p:grpSp>
        <p:nvGrpSpPr>
          <p:cNvPr id="86" name="Group 15">
            <a:extLst>
              <a:ext uri="{FF2B5EF4-FFF2-40B4-BE49-F238E27FC236}">
                <a16:creationId xmlns:a16="http://schemas.microsoft.com/office/drawing/2014/main" id="{1A7C43DF-6C62-45B8-95AA-FD5810A8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5">
              <a:extLst>
                <a:ext uri="{FF2B5EF4-FFF2-40B4-BE49-F238E27FC236}">
                  <a16:creationId xmlns:a16="http://schemas.microsoft.com/office/drawing/2014/main" id="{BDEB9B3F-C225-43E6-9726-04AF9C1A53C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4E61800F-DF6F-43CD-8C12-45DB0ED56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D183EED0-F5DA-44B0-9457-5D40010DA4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8">
              <a:extLst>
                <a:ext uri="{FF2B5EF4-FFF2-40B4-BE49-F238E27FC236}">
                  <a16:creationId xmlns:a16="http://schemas.microsoft.com/office/drawing/2014/main" id="{FDC5A0D4-B99A-485A-89FF-84497456833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0FE319C8-F4B9-4442-BD90-0519E429A8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3BB8B11B-3B31-4AFA-8E9F-1A34B6D09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539DB9EB-8B31-4642-A442-7EDEF64FD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F39533B1-CCEC-4EF1-829E-718CC4E93E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48712762-A8E5-45A2-B60F-3DA82DFC9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94B12164-83B1-49AC-9C1F-340008C18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C7DFAE75-1B9F-4753-8FA6-2B5ABD5E9D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49E7D20F-0504-4E85-8FD8-691101FDC6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B14F755D-AF63-4D99-8291-03149E5F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33C0DFAF-5A4B-420B-95DE-0D2C04AA34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96F54509-CFB7-4AF8-A899-904CC72CC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384A2F41-8978-49E0-A927-D58750662E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07930ABC-E4F5-4079-A7FF-76DE9E787C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FCD3C4A5-587C-432B-8F18-FA9EBEAF8A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5F2BDFA3-A67E-4401-AA87-900456BFA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DFC87E89-90EB-42B2-BA68-CFC0EDA9B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826316A2-CD38-417D-9E5D-7E2C4E46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20EA31E1-79BA-4721-9993-BB4313D3DB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33BAEAF8-89EF-47F7-9AF4-42BF388D5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89190398-1BB4-4DF2-ACA4-34008058F9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B6D40144-76DD-412F-87BD-7FB91D6F4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F97B6EF2-BF6F-4EF1-8E14-6EFDDAF9DF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CEBC145-3BEC-40B8-9019-B499D5CA4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C005CE09-5CB1-4149-930C-0D4EEA9A4B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33">
              <a:extLst>
                <a:ext uri="{FF2B5EF4-FFF2-40B4-BE49-F238E27FC236}">
                  <a16:creationId xmlns:a16="http://schemas.microsoft.com/office/drawing/2014/main" id="{F08D8FC9-82D6-4D11-AB57-BF732BA2E1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D3850C8D-959A-46CA-9EDA-4950BAF2D6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824AD5DC-310B-45F8-B702-5D73B04DC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B03C1129-4F01-49CF-A5D4-DCFE93B8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E6C5106F-7014-4FF8-B0FC-8DD63E2A57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4BCE0F7C-0E64-458B-9353-848556B20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58D5D6FC-E890-4423-BB31-81F3D444E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347E3C13-5CA8-4EE5-BB16-81C50F72D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9037BA39-8C16-4305-9205-874625968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02601F0F-E0E0-4A6F-9487-9B5DC0FC60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8F0015F8-47CE-4D19-8F29-525DE7CEC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461CFAD1-B826-42C6-9A20-77DA27D045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45">
              <a:extLst>
                <a:ext uri="{FF2B5EF4-FFF2-40B4-BE49-F238E27FC236}">
                  <a16:creationId xmlns:a16="http://schemas.microsoft.com/office/drawing/2014/main" id="{5C0DBEF4-5974-4FF8-8043-517C2178F6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C44AD8A0-5AAD-40E0-9382-4BB7CD3C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E69E7E91-7D80-4053-B776-390644F6A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9DCDCA0D-7DF0-458A-9F44-E279F8E4D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F5915D4C-1A03-4B6E-A0B7-F37365BDC5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6014BA40-1928-40CA-9AF1-66DC3D8D4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13C62284-3A4A-4D9B-A961-560CEEC69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455348FF-DF1A-4EEC-ADF1-6902F64B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4ABA1C18-42D0-449B-9906-A9CADF63B3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96A7F1AE-6B77-4E76-96FB-0E77DD668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88F9C65E-66A1-4E52-BB44-725429B73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903B539B-47B8-404F-B2D8-440E7A63CE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E307E88A-4532-4AF5-9DD7-AC651A023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FBBB7833-3456-45AD-ADCE-FE8DA8773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87" name="Group 71">
            <a:extLst>
              <a:ext uri="{FF2B5EF4-FFF2-40B4-BE49-F238E27FC236}">
                <a16:creationId xmlns:a16="http://schemas.microsoft.com/office/drawing/2014/main" id="{D0D26923-EE65-4E57-B679-61B80FBCAA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3" name="Freeform 32">
              <a:extLst>
                <a:ext uri="{FF2B5EF4-FFF2-40B4-BE49-F238E27FC236}">
                  <a16:creationId xmlns:a16="http://schemas.microsoft.com/office/drawing/2014/main" id="{CCFEB195-EB36-44FF-8797-E3560DB15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33">
              <a:extLst>
                <a:ext uri="{FF2B5EF4-FFF2-40B4-BE49-F238E27FC236}">
                  <a16:creationId xmlns:a16="http://schemas.microsoft.com/office/drawing/2014/main" id="{F9DFB3B4-CAB4-464D-B98E-B1D631F83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34">
              <a:extLst>
                <a:ext uri="{FF2B5EF4-FFF2-40B4-BE49-F238E27FC236}">
                  <a16:creationId xmlns:a16="http://schemas.microsoft.com/office/drawing/2014/main" id="{AF9C413E-250B-480A-95EF-7530544E1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35">
              <a:extLst>
                <a:ext uri="{FF2B5EF4-FFF2-40B4-BE49-F238E27FC236}">
                  <a16:creationId xmlns:a16="http://schemas.microsoft.com/office/drawing/2014/main" id="{835624A6-4E96-4687-BA1D-79877D44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36">
              <a:extLst>
                <a:ext uri="{FF2B5EF4-FFF2-40B4-BE49-F238E27FC236}">
                  <a16:creationId xmlns:a16="http://schemas.microsoft.com/office/drawing/2014/main" id="{9FDC4B4C-B72D-4BF9-802F-8936D2BA3F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37">
              <a:extLst>
                <a:ext uri="{FF2B5EF4-FFF2-40B4-BE49-F238E27FC236}">
                  <a16:creationId xmlns:a16="http://schemas.microsoft.com/office/drawing/2014/main" id="{EA39328B-6796-4B68-AC37-D15A58FD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38">
              <a:extLst>
                <a:ext uri="{FF2B5EF4-FFF2-40B4-BE49-F238E27FC236}">
                  <a16:creationId xmlns:a16="http://schemas.microsoft.com/office/drawing/2014/main" id="{E183C829-3FB7-4A3A-BA25-4808539953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39">
              <a:extLst>
                <a:ext uri="{FF2B5EF4-FFF2-40B4-BE49-F238E27FC236}">
                  <a16:creationId xmlns:a16="http://schemas.microsoft.com/office/drawing/2014/main" id="{3432DC05-0F64-445E-9A04-28F38C318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40">
              <a:extLst>
                <a:ext uri="{FF2B5EF4-FFF2-40B4-BE49-F238E27FC236}">
                  <a16:creationId xmlns:a16="http://schemas.microsoft.com/office/drawing/2014/main" id="{84B73A47-61BF-41AA-88B2-8E886FE76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Rectangle 41">
              <a:extLst>
                <a:ext uri="{FF2B5EF4-FFF2-40B4-BE49-F238E27FC236}">
                  <a16:creationId xmlns:a16="http://schemas.microsoft.com/office/drawing/2014/main" id="{1598D14B-84D4-4984-9F52-076847DF34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
        <p:nvSpPr>
          <p:cNvPr id="4" name="Rectangle 3">
            <a:extLst>
              <a:ext uri="{FF2B5EF4-FFF2-40B4-BE49-F238E27FC236}">
                <a16:creationId xmlns:a16="http://schemas.microsoft.com/office/drawing/2014/main" id="{BE7FEE85-E467-464D-8A29-06B2B5329508}"/>
              </a:ext>
            </a:extLst>
          </p:cNvPr>
          <p:cNvSpPr/>
          <p:nvPr/>
        </p:nvSpPr>
        <p:spPr>
          <a:xfrm>
            <a:off x="7127168" y="1633644"/>
            <a:ext cx="5138652" cy="1754326"/>
          </a:xfrm>
          <a:prstGeom prst="rect">
            <a:avLst/>
          </a:prstGeom>
          <a:noFill/>
        </p:spPr>
        <p:txBody>
          <a:bodyPr wrap="square" lIns="91440" tIns="45720" rIns="91440" bIns="45720">
            <a:spAutoFit/>
          </a:bodyPr>
          <a:lstStyle/>
          <a:p>
            <a:pPr algn="ctr"/>
            <a:r>
              <a:rPr lang="he-IL" sz="3600" b="1" dirty="0">
                <a:ln w="6600">
                  <a:solidFill>
                    <a:schemeClr val="bg2">
                      <a:lumMod val="75000"/>
                      <a:lumOff val="25000"/>
                    </a:schemeClr>
                  </a:solidFill>
                  <a:prstDash val="solid"/>
                </a:ln>
                <a:effectLst>
                  <a:outerShdw dist="38100" dir="2700000" algn="tl" rotWithShape="0">
                    <a:schemeClr val="accent2"/>
                  </a:outerShdw>
                </a:effectLst>
              </a:rPr>
              <a:t>למידה עמוקה </a:t>
            </a:r>
          </a:p>
          <a:p>
            <a:pPr algn="ctr"/>
            <a:r>
              <a:rPr lang="he-IL" sz="3600" b="1" dirty="0">
                <a:ln w="6600">
                  <a:solidFill>
                    <a:schemeClr val="bg2">
                      <a:lumMod val="75000"/>
                      <a:lumOff val="25000"/>
                    </a:schemeClr>
                  </a:solidFill>
                  <a:prstDash val="solid"/>
                </a:ln>
                <a:effectLst>
                  <a:outerShdw dist="38100" dir="2700000" algn="tl" rotWithShape="0">
                    <a:schemeClr val="accent2"/>
                  </a:outerShdw>
                </a:effectLst>
              </a:rPr>
              <a:t>וראייה ממוחשבת </a:t>
            </a:r>
          </a:p>
          <a:p>
            <a:pPr algn="ctr"/>
            <a:r>
              <a:rPr lang="he-IL" sz="3600" b="1" dirty="0">
                <a:ln w="6600">
                  <a:solidFill>
                    <a:schemeClr val="bg2">
                      <a:lumMod val="75000"/>
                      <a:lumOff val="25000"/>
                    </a:schemeClr>
                  </a:solidFill>
                  <a:prstDash val="solid"/>
                </a:ln>
                <a:effectLst>
                  <a:outerShdw dist="38100" dir="2700000" algn="tl" rotWithShape="0">
                    <a:schemeClr val="accent2"/>
                  </a:outerShdw>
                </a:effectLst>
              </a:rPr>
              <a:t>ברכבים אוטונומיים</a:t>
            </a:r>
            <a:endParaRPr lang="en-US" sz="3600" b="1" cap="none" spc="0" dirty="0">
              <a:ln w="6600">
                <a:solidFill>
                  <a:schemeClr val="bg2">
                    <a:lumMod val="75000"/>
                    <a:lumOff val="25000"/>
                  </a:schemeClr>
                </a:solidFill>
                <a:prstDash val="solid"/>
              </a:ln>
              <a:effectLst>
                <a:outerShdw dist="38100" dir="2700000" algn="tl" rotWithShape="0">
                  <a:schemeClr val="accent2"/>
                </a:outerShdw>
              </a:effectLst>
            </a:endParaRPr>
          </a:p>
        </p:txBody>
      </p:sp>
    </p:spTree>
    <p:extLst>
      <p:ext uri="{BB962C8B-B14F-4D97-AF65-F5344CB8AC3E}">
        <p14:creationId xmlns:p14="http://schemas.microsoft.com/office/powerpoint/2010/main" val="1799806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9" name="Straight Connector 138">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5CB94EF-9F1D-4C1F-8350-2A10658ADA70}"/>
              </a:ext>
            </a:extLst>
          </p:cNvPr>
          <p:cNvSpPr txBox="1"/>
          <p:nvPr/>
        </p:nvSpPr>
        <p:spPr>
          <a:xfrm>
            <a:off x="526072" y="4808244"/>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Overfitting and Data Selection</a:t>
            </a:r>
          </a:p>
        </p:txBody>
      </p:sp>
      <p:pic>
        <p:nvPicPr>
          <p:cNvPr id="1030" name="Picture 6" descr="Eight Common Database Design Bad Practices | Toptal">
            <a:extLst>
              <a:ext uri="{FF2B5EF4-FFF2-40B4-BE49-F238E27FC236}">
                <a16:creationId xmlns:a16="http://schemas.microsoft.com/office/drawing/2014/main" id="{EE6EC2D1-B776-4B9F-BD14-1A3740D90F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2303" y="1639935"/>
            <a:ext cx="3425609" cy="1792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difference between Training dataset, Testing Dataset, Validation  dataset? What is the Common Ratio? | i2tutorials">
            <a:extLst>
              <a:ext uri="{FF2B5EF4-FFF2-40B4-BE49-F238E27FC236}">
                <a16:creationId xmlns:a16="http://schemas.microsoft.com/office/drawing/2014/main" id="{8D3B0BFC-5238-40B0-A41F-8CD613818A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64334" y="1633450"/>
            <a:ext cx="3890421" cy="1390825"/>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A49F540-9DED-4944-A373-1852078E969D}"/>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8252046" y="1242794"/>
            <a:ext cx="3890419" cy="2600035"/>
          </a:xfrm>
          <a:prstGeom prst="rect">
            <a:avLst/>
          </a:prstGeom>
          <a:noFill/>
        </p:spPr>
      </p:pic>
      <p:cxnSp>
        <p:nvCxnSpPr>
          <p:cNvPr id="145" name="Straight Connector 144">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7AF5596-DA0F-4E1C-B9E7-02C04E849491}"/>
              </a:ext>
            </a:extLst>
          </p:cNvPr>
          <p:cNvSpPr txBox="1"/>
          <p:nvPr/>
        </p:nvSpPr>
        <p:spPr>
          <a:xfrm>
            <a:off x="727554" y="1238315"/>
            <a:ext cx="2675105" cy="369332"/>
          </a:xfrm>
          <a:prstGeom prst="rect">
            <a:avLst/>
          </a:prstGeom>
          <a:noFill/>
        </p:spPr>
        <p:txBody>
          <a:bodyPr wrap="square" rtlCol="0">
            <a:spAutoFit/>
          </a:bodyPr>
          <a:lstStyle/>
          <a:p>
            <a:pPr algn="ctr" rtl="1"/>
            <a:r>
              <a:rPr lang="he-IL" dirty="0"/>
              <a:t>מסד נתונים</a:t>
            </a:r>
            <a:endParaRPr lang="en-US" dirty="0"/>
          </a:p>
        </p:txBody>
      </p:sp>
      <p:sp>
        <p:nvSpPr>
          <p:cNvPr id="4" name="TextBox 3">
            <a:extLst>
              <a:ext uri="{FF2B5EF4-FFF2-40B4-BE49-F238E27FC236}">
                <a16:creationId xmlns:a16="http://schemas.microsoft.com/office/drawing/2014/main" id="{F2F64A47-9200-4991-ACB6-18F21482878D}"/>
              </a:ext>
            </a:extLst>
          </p:cNvPr>
          <p:cNvSpPr txBox="1"/>
          <p:nvPr/>
        </p:nvSpPr>
        <p:spPr>
          <a:xfrm>
            <a:off x="4588214" y="1238315"/>
            <a:ext cx="3015571" cy="369332"/>
          </a:xfrm>
          <a:prstGeom prst="rect">
            <a:avLst/>
          </a:prstGeom>
          <a:noFill/>
        </p:spPr>
        <p:txBody>
          <a:bodyPr wrap="square" rtlCol="0">
            <a:spAutoFit/>
          </a:bodyPr>
          <a:lstStyle/>
          <a:p>
            <a:pPr algn="ctr" rtl="1"/>
            <a:r>
              <a:rPr lang="he-IL" dirty="0"/>
              <a:t>פיצול מסד הנתונים</a:t>
            </a:r>
            <a:endParaRPr lang="en-US" dirty="0"/>
          </a:p>
        </p:txBody>
      </p:sp>
      <p:sp>
        <p:nvSpPr>
          <p:cNvPr id="5" name="TextBox 4">
            <a:extLst>
              <a:ext uri="{FF2B5EF4-FFF2-40B4-BE49-F238E27FC236}">
                <a16:creationId xmlns:a16="http://schemas.microsoft.com/office/drawing/2014/main" id="{14555F70-0CD6-4773-BE35-F635FECE73A2}"/>
              </a:ext>
            </a:extLst>
          </p:cNvPr>
          <p:cNvSpPr txBox="1"/>
          <p:nvPr/>
        </p:nvSpPr>
        <p:spPr>
          <a:xfrm>
            <a:off x="8930947" y="1273717"/>
            <a:ext cx="2272673" cy="369332"/>
          </a:xfrm>
          <a:prstGeom prst="rect">
            <a:avLst/>
          </a:prstGeom>
          <a:noFill/>
        </p:spPr>
        <p:txBody>
          <a:bodyPr wrap="square" rtlCol="0">
            <a:spAutoFit/>
          </a:bodyPr>
          <a:lstStyle/>
          <a:p>
            <a:pPr algn="ctr" rtl="1"/>
            <a:r>
              <a:rPr lang="he-IL" dirty="0"/>
              <a:t>גרף אימון</a:t>
            </a:r>
            <a:endParaRPr lang="en-US" dirty="0"/>
          </a:p>
        </p:txBody>
      </p:sp>
    </p:spTree>
    <p:extLst>
      <p:ext uri="{BB962C8B-B14F-4D97-AF65-F5344CB8AC3E}">
        <p14:creationId xmlns:p14="http://schemas.microsoft.com/office/powerpoint/2010/main" val="2130003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תיבת טקסט 1">
            <a:extLst>
              <a:ext uri="{FF2B5EF4-FFF2-40B4-BE49-F238E27FC236}">
                <a16:creationId xmlns:a16="http://schemas.microsoft.com/office/drawing/2014/main" id="{3FAD221D-CA2B-5446-8FDB-1200180854F7}"/>
              </a:ext>
            </a:extLst>
          </p:cNvPr>
          <p:cNvSpPr txBox="1"/>
          <p:nvPr/>
        </p:nvSpPr>
        <p:spPr>
          <a:xfrm>
            <a:off x="526073" y="4810821"/>
            <a:ext cx="11139854" cy="930447"/>
          </a:xfrm>
          <a:prstGeom prst="rect">
            <a:avLst/>
          </a:prstGeom>
        </p:spPr>
        <p:txBody>
          <a:bodyPr vert="horz" lIns="91440" tIns="45720" rIns="91440" bIns="45720" rtlCol="0" anchor="b">
            <a:normAutofit/>
          </a:bodyPr>
          <a:lstStyle/>
          <a:p>
            <a:pPr algn="ctr" rtl="1">
              <a:lnSpc>
                <a:spcPct val="90000"/>
              </a:lnSpc>
              <a:spcBef>
                <a:spcPct val="0"/>
              </a:spcBef>
              <a:spcAft>
                <a:spcPts val="600"/>
              </a:spcAft>
            </a:pPr>
            <a:r>
              <a:rPr lang="en-US" sz="5400" dirty="0" err="1">
                <a:solidFill>
                  <a:srgbClr val="FFFFFF"/>
                </a:solidFill>
                <a:latin typeface="+mj-lt"/>
                <a:ea typeface="+mj-ea"/>
                <a:cs typeface="+mj-cs"/>
              </a:rPr>
              <a:t>טכניקות</a:t>
            </a:r>
            <a:r>
              <a:rPr lang="en-US" sz="5400" dirty="0">
                <a:solidFill>
                  <a:srgbClr val="FFFFFF"/>
                </a:solidFill>
                <a:latin typeface="+mj-lt"/>
                <a:ea typeface="+mj-ea"/>
                <a:cs typeface="+mj-cs"/>
              </a:rPr>
              <a:t> </a:t>
            </a:r>
            <a:r>
              <a:rPr lang="en-US" sz="5400" dirty="0" err="1">
                <a:solidFill>
                  <a:srgbClr val="FFFFFF"/>
                </a:solidFill>
                <a:latin typeface="+mj-lt"/>
                <a:ea typeface="+mj-ea"/>
                <a:cs typeface="+mj-cs"/>
              </a:rPr>
              <a:t>להימנע</a:t>
            </a:r>
            <a:r>
              <a:rPr lang="en-US" sz="5400" dirty="0">
                <a:solidFill>
                  <a:srgbClr val="FFFFFF"/>
                </a:solidFill>
                <a:latin typeface="+mj-lt"/>
                <a:ea typeface="+mj-ea"/>
                <a:cs typeface="+mj-cs"/>
              </a:rPr>
              <a:t> </a:t>
            </a:r>
            <a:r>
              <a:rPr lang="en-US" sz="5400" dirty="0" err="1">
                <a:solidFill>
                  <a:srgbClr val="FFFFFF"/>
                </a:solidFill>
                <a:latin typeface="+mj-lt"/>
                <a:ea typeface="+mj-ea"/>
                <a:cs typeface="+mj-cs"/>
              </a:rPr>
              <a:t>מOverfit</a:t>
            </a:r>
            <a:r>
              <a:rPr lang="en-US" sz="5400" dirty="0">
                <a:solidFill>
                  <a:srgbClr val="FFFFFF"/>
                </a:solidFill>
                <a:latin typeface="+mj-lt"/>
                <a:ea typeface="+mj-ea"/>
                <a:cs typeface="+mj-cs"/>
              </a:rPr>
              <a:t>-</a:t>
            </a:r>
          </a:p>
        </p:txBody>
      </p:sp>
      <p:pic>
        <p:nvPicPr>
          <p:cNvPr id="11" name="Picture 53">
            <a:extLst>
              <a:ext uri="{FF2B5EF4-FFF2-40B4-BE49-F238E27FC236}">
                <a16:creationId xmlns:a16="http://schemas.microsoft.com/office/drawing/2014/main" id="{D92B8724-F77B-0A46-8691-8769244F4363}"/>
              </a:ext>
            </a:extLst>
          </p:cNvPr>
          <p:cNvPicPr/>
          <p:nvPr/>
        </p:nvPicPr>
        <p:blipFill>
          <a:blip r:embed="rId3"/>
          <a:stretch>
            <a:fillRect/>
          </a:stretch>
        </p:blipFill>
        <p:spPr>
          <a:xfrm>
            <a:off x="318359" y="1343096"/>
            <a:ext cx="3671913" cy="2159669"/>
          </a:xfrm>
          <a:prstGeom prst="rect">
            <a:avLst/>
          </a:prstGeom>
        </p:spPr>
      </p:pic>
      <p:pic>
        <p:nvPicPr>
          <p:cNvPr id="10" name="Picture 70">
            <a:extLst>
              <a:ext uri="{FF2B5EF4-FFF2-40B4-BE49-F238E27FC236}">
                <a16:creationId xmlns:a16="http://schemas.microsoft.com/office/drawing/2014/main" id="{6025D423-861E-FF45-BEEB-B34DD14BC7AD}"/>
              </a:ext>
            </a:extLst>
          </p:cNvPr>
          <p:cNvPicPr/>
          <p:nvPr/>
        </p:nvPicPr>
        <p:blipFill>
          <a:blip r:embed="rId4"/>
          <a:stretch>
            <a:fillRect/>
          </a:stretch>
        </p:blipFill>
        <p:spPr>
          <a:xfrm>
            <a:off x="4228178" y="1563754"/>
            <a:ext cx="3735644" cy="1718352"/>
          </a:xfrm>
          <a:prstGeom prst="rect">
            <a:avLst/>
          </a:prstGeom>
        </p:spPr>
      </p:pic>
      <p:cxnSp>
        <p:nvCxnSpPr>
          <p:cNvPr id="77" name="Straight Connector 76">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8" name="Picture 4" descr="Creating training and test sets - Machine Learning Algorithms - Second  Edition">
            <a:extLst>
              <a:ext uri="{FF2B5EF4-FFF2-40B4-BE49-F238E27FC236}">
                <a16:creationId xmlns:a16="http://schemas.microsoft.com/office/drawing/2014/main" id="{A393096D-D0D2-954C-8623-93A4CDFCF2C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9725" y="490148"/>
            <a:ext cx="3423916" cy="3632801"/>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5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0D937A66-FDB1-AA49-84AA-4B95EECD2545}"/>
              </a:ext>
            </a:extLst>
          </p:cNvPr>
          <p:cNvPicPr/>
          <p:nvPr/>
        </p:nvPicPr>
        <p:blipFill rotWithShape="1">
          <a:blip r:embed="rId3"/>
          <a:srcRect t="881"/>
          <a:stretch/>
        </p:blipFill>
        <p:spPr>
          <a:xfrm>
            <a:off x="20" y="10"/>
            <a:ext cx="12191980" cy="6857990"/>
          </a:xfrm>
          <a:prstGeom prst="rect">
            <a:avLst/>
          </a:prstGeom>
        </p:spPr>
      </p:pic>
      <p:sp>
        <p:nvSpPr>
          <p:cNvPr id="21"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
            <a:extLst>
              <a:ext uri="{FF2B5EF4-FFF2-40B4-BE49-F238E27FC236}">
                <a16:creationId xmlns:a16="http://schemas.microsoft.com/office/drawing/2014/main" id="{C3329DFE-8538-D144-AB16-F89DCA185B17}"/>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marL="0" algn="ctr">
              <a:lnSpc>
                <a:spcPct val="90000"/>
              </a:lnSpc>
              <a:spcBef>
                <a:spcPct val="0"/>
              </a:spcBef>
              <a:spcAft>
                <a:spcPts val="600"/>
              </a:spcAft>
            </a:pPr>
            <a:r>
              <a:rPr lang="en-US" sz="2800" b="1" dirty="0" err="1">
                <a:solidFill>
                  <a:schemeClr val="tx1">
                    <a:lumMod val="85000"/>
                    <a:lumOff val="15000"/>
                  </a:schemeClr>
                </a:solidFill>
                <a:latin typeface="+mj-lt"/>
                <a:ea typeface="+mj-ea"/>
                <a:cs typeface="+mj-cs"/>
              </a:rPr>
              <a:t>כיצד</a:t>
            </a:r>
            <a:r>
              <a:rPr lang="en-US" sz="2800" b="1" dirty="0">
                <a:solidFill>
                  <a:schemeClr val="tx1">
                    <a:lumMod val="85000"/>
                    <a:lumOff val="15000"/>
                  </a:schemeClr>
                </a:solidFill>
                <a:latin typeface="+mj-lt"/>
                <a:ea typeface="+mj-ea"/>
                <a:cs typeface="+mj-cs"/>
              </a:rPr>
              <a:t> </a:t>
            </a:r>
            <a:r>
              <a:rPr lang="en-US" sz="2800" b="1" dirty="0" err="1">
                <a:solidFill>
                  <a:schemeClr val="tx1">
                    <a:lumMod val="85000"/>
                    <a:lumOff val="15000"/>
                  </a:schemeClr>
                </a:solidFill>
                <a:latin typeface="+mj-lt"/>
                <a:ea typeface="+mj-ea"/>
                <a:cs typeface="+mj-cs"/>
              </a:rPr>
              <a:t>רכבים</a:t>
            </a:r>
            <a:r>
              <a:rPr lang="en-US" sz="2800" b="1" dirty="0">
                <a:solidFill>
                  <a:schemeClr val="tx1">
                    <a:lumMod val="85000"/>
                    <a:lumOff val="15000"/>
                  </a:schemeClr>
                </a:solidFill>
                <a:latin typeface="+mj-lt"/>
                <a:ea typeface="+mj-ea"/>
                <a:cs typeface="+mj-cs"/>
              </a:rPr>
              <a:t> </a:t>
            </a:r>
            <a:r>
              <a:rPr lang="en-US" sz="2800" b="1" dirty="0" err="1">
                <a:solidFill>
                  <a:schemeClr val="tx1">
                    <a:lumMod val="85000"/>
                    <a:lumOff val="15000"/>
                  </a:schemeClr>
                </a:solidFill>
                <a:latin typeface="+mj-lt"/>
                <a:ea typeface="+mj-ea"/>
                <a:cs typeface="+mj-cs"/>
              </a:rPr>
              <a:t>אוטונומיים</a:t>
            </a:r>
            <a:r>
              <a:rPr lang="en-US" sz="2800" b="1" dirty="0">
                <a:solidFill>
                  <a:schemeClr val="tx1">
                    <a:lumMod val="85000"/>
                    <a:lumOff val="15000"/>
                  </a:schemeClr>
                </a:solidFill>
                <a:latin typeface="+mj-lt"/>
                <a:ea typeface="+mj-ea"/>
                <a:cs typeface="+mj-cs"/>
              </a:rPr>
              <a:t> </a:t>
            </a:r>
            <a:r>
              <a:rPr lang="en-US" sz="2800" b="1" dirty="0" err="1">
                <a:solidFill>
                  <a:schemeClr val="tx1">
                    <a:lumMod val="85000"/>
                    <a:lumOff val="15000"/>
                  </a:schemeClr>
                </a:solidFill>
                <a:latin typeface="+mj-lt"/>
                <a:ea typeface="+mj-ea"/>
                <a:cs typeface="+mj-cs"/>
              </a:rPr>
              <a:t>עובדים</a:t>
            </a:r>
            <a:endParaRPr lang="en-US" sz="2800" b="1" dirty="0">
              <a:solidFill>
                <a:schemeClr val="tx1">
                  <a:lumMod val="85000"/>
                  <a:lumOff val="15000"/>
                </a:schemeClr>
              </a:solidFill>
              <a:latin typeface="+mj-lt"/>
              <a:ea typeface="+mj-ea"/>
              <a:cs typeface="+mj-cs"/>
            </a:endParaRPr>
          </a:p>
        </p:txBody>
      </p:sp>
      <p:cxnSp>
        <p:nvCxnSpPr>
          <p:cNvPr id="22"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520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Shape 19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8F02030-208D-4F7A-B58C-9F1B68613DF8}"/>
              </a:ext>
            </a:extLst>
          </p:cNvPr>
          <p:cNvSpPr txBox="1"/>
          <p:nvPr/>
        </p:nvSpPr>
        <p:spPr>
          <a:xfrm>
            <a:off x="6499024" y="640263"/>
            <a:ext cx="5114839" cy="13449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latin typeface="Arial" panose="020B0604020202020204" pitchFamily="34" charset="0"/>
                <a:ea typeface="+mj-ea"/>
                <a:cs typeface="Arial" panose="020B0604020202020204" pitchFamily="34" charset="0"/>
              </a:rPr>
              <a:t>Object Detection</a:t>
            </a:r>
          </a:p>
        </p:txBody>
      </p:sp>
      <p:pic>
        <p:nvPicPr>
          <p:cNvPr id="3074" name="Picture 2" descr="All Weather Conditions - Navtech Radar">
            <a:extLst>
              <a:ext uri="{FF2B5EF4-FFF2-40B4-BE49-F238E27FC236}">
                <a16:creationId xmlns:a16="http://schemas.microsoft.com/office/drawing/2014/main" id="{D66763AF-C1DC-404A-81FE-20ADF5CB33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5" t="3" r="594" b="3"/>
          <a:stretch/>
        </p:blipFill>
        <p:spPr bwMode="auto">
          <a:xfrm>
            <a:off x="487505" y="3897207"/>
            <a:ext cx="5077118" cy="19975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0">
            <a:extLst>
              <a:ext uri="{FF2B5EF4-FFF2-40B4-BE49-F238E27FC236}">
                <a16:creationId xmlns:a16="http://schemas.microsoft.com/office/drawing/2014/main" id="{E5A86178-58B2-D74B-84D5-404EF0E365AE}"/>
              </a:ext>
            </a:extLst>
          </p:cNvPr>
          <p:cNvPicPr/>
          <p:nvPr/>
        </p:nvPicPr>
        <p:blipFill rotWithShape="1">
          <a:blip r:embed="rId4"/>
          <a:srcRect t="6137" r="3" b="16262"/>
          <a:stretch/>
        </p:blipFill>
        <p:spPr>
          <a:xfrm>
            <a:off x="487506" y="1177140"/>
            <a:ext cx="5077117" cy="2462508"/>
          </a:xfrm>
          <a:prstGeom prst="rect">
            <a:avLst/>
          </a:prstGeom>
        </p:spPr>
      </p:pic>
      <p:sp>
        <p:nvSpPr>
          <p:cNvPr id="4" name="TextBox 3">
            <a:extLst>
              <a:ext uri="{FF2B5EF4-FFF2-40B4-BE49-F238E27FC236}">
                <a16:creationId xmlns:a16="http://schemas.microsoft.com/office/drawing/2014/main" id="{C8A500E5-E798-49EA-8934-2FFDC65A9F29}"/>
              </a:ext>
            </a:extLst>
          </p:cNvPr>
          <p:cNvSpPr txBox="1"/>
          <p:nvPr/>
        </p:nvSpPr>
        <p:spPr>
          <a:xfrm>
            <a:off x="6498619" y="2121763"/>
            <a:ext cx="5128773" cy="3773010"/>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המכוניות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האוטונומיות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חולקות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את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הכביש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עם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עוד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אובייקטים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תנועתיים</a:t>
            </a:r>
            <a:r>
              <a:rPr lang="he-IL"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המודעות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לאובייקטים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אלו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היא</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קריטית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בשביל</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להימנע</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מתאונות</a:t>
            </a:r>
            <a:r>
              <a:rPr lang="he-IL"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מערכות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אלו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חייבות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להיות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מושלמות</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ואין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בהן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מקום</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לטעויות</a:t>
            </a:r>
            <a:r>
              <a:rPr lang="he-IL"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Visible Spectrum, InfraRed, Thermal InfraRed</a:t>
            </a:r>
            <a:r>
              <a:rPr lang="he-IL"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6" name="AutoShape 4" descr="Priority signs - Wikipedia">
            <a:extLst>
              <a:ext uri="{FF2B5EF4-FFF2-40B4-BE49-F238E27FC236}">
                <a16:creationId xmlns:a16="http://schemas.microsoft.com/office/drawing/2014/main" id="{3D0DF1D1-280E-45EF-9036-13FDD8B07F55}"/>
              </a:ext>
            </a:extLst>
          </p:cNvPr>
          <p:cNvSpPr>
            <a:spLocks noChangeAspect="1" noChangeArrowheads="1"/>
          </p:cNvSpPr>
          <p:nvPr/>
        </p:nvSpPr>
        <p:spPr bwMode="auto">
          <a:xfrm>
            <a:off x="5465501" y="50964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81991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C4FC0-9EF7-4459-A419-F48838ACB3AE}"/>
              </a:ext>
            </a:extLst>
          </p:cNvPr>
          <p:cNvSpPr txBox="1"/>
          <p:nvPr/>
        </p:nvSpPr>
        <p:spPr>
          <a:xfrm>
            <a:off x="6602549" y="970160"/>
            <a:ext cx="5034783" cy="1325563"/>
          </a:xfrm>
          <a:prstGeom prst="rect">
            <a:avLst/>
          </a:prstGeom>
        </p:spPr>
        <p:txBody>
          <a:bodyPr vert="horz" lIns="91440" tIns="45720" rIns="91440" bIns="45720" rtlCol="0" anchor="ctr">
            <a:normAutofit lnSpcReduction="10000"/>
          </a:bodyPr>
          <a:lstStyle/>
          <a:p>
            <a:pPr algn="ctr" rtl="1">
              <a:lnSpc>
                <a:spcPct val="90000"/>
              </a:lnSpc>
              <a:spcBef>
                <a:spcPct val="0"/>
              </a:spcBef>
              <a:spcAft>
                <a:spcPts val="600"/>
              </a:spcAft>
            </a:pPr>
            <a:r>
              <a:rPr lang="en-US" sz="4400" dirty="0">
                <a:latin typeface="Arial" panose="020B0604020202020204" pitchFamily="34" charset="0"/>
                <a:ea typeface="+mj-ea"/>
                <a:cs typeface="Arial" panose="020B0604020202020204" pitchFamily="34" charset="0"/>
              </a:rPr>
              <a:t>רש</a:t>
            </a:r>
            <a:r>
              <a:rPr lang="he-IL" sz="4400" dirty="0">
                <a:latin typeface="Arial" panose="020B0604020202020204" pitchFamily="34" charset="0"/>
                <a:ea typeface="+mj-ea"/>
                <a:cs typeface="Arial" panose="020B0604020202020204" pitchFamily="34" charset="0"/>
              </a:rPr>
              <a:t>תות </a:t>
            </a:r>
            <a:r>
              <a:rPr lang="en-US" sz="4400" dirty="0">
                <a:latin typeface="Arial" panose="020B0604020202020204" pitchFamily="34" charset="0"/>
                <a:ea typeface="+mj-ea"/>
                <a:cs typeface="Arial" panose="020B0604020202020204" pitchFamily="34" charset="0"/>
              </a:rPr>
              <a:t>CNN</a:t>
            </a:r>
            <a:r>
              <a:rPr lang="he-IL" sz="4400" dirty="0">
                <a:latin typeface="Arial" panose="020B0604020202020204" pitchFamily="34" charset="0"/>
                <a:ea typeface="+mj-ea"/>
                <a:cs typeface="Arial" panose="020B0604020202020204" pitchFamily="34" charset="0"/>
              </a:rPr>
              <a:t> </a:t>
            </a:r>
          </a:p>
          <a:p>
            <a:pPr algn="ctr" rtl="1">
              <a:lnSpc>
                <a:spcPct val="90000"/>
              </a:lnSpc>
              <a:spcBef>
                <a:spcPct val="0"/>
              </a:spcBef>
              <a:spcAft>
                <a:spcPts val="600"/>
              </a:spcAft>
            </a:pPr>
            <a:r>
              <a:rPr lang="he-IL" sz="4400" dirty="0">
                <a:latin typeface="Arial" panose="020B0604020202020204" pitchFamily="34" charset="0"/>
                <a:ea typeface="+mj-ea"/>
                <a:cs typeface="Arial" panose="020B0604020202020204" pitchFamily="34" charset="0"/>
              </a:rPr>
              <a:t>לזיהוי אובייקטים</a:t>
            </a:r>
            <a:endParaRPr lang="en-US" sz="4400" dirty="0">
              <a:latin typeface="Arial" panose="020B0604020202020204" pitchFamily="34" charset="0"/>
              <a:ea typeface="+mj-ea"/>
              <a:cs typeface="Arial" panose="020B0604020202020204" pitchFamily="34" charset="0"/>
            </a:endParaRPr>
          </a:p>
        </p:txBody>
      </p:sp>
      <p:sp>
        <p:nvSpPr>
          <p:cNvPr id="24" name="Freeform: Shape 23">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Diagram&#10;&#10;Description automatically generated">
            <a:extLst>
              <a:ext uri="{FF2B5EF4-FFF2-40B4-BE49-F238E27FC236}">
                <a16:creationId xmlns:a16="http://schemas.microsoft.com/office/drawing/2014/main" id="{C4B89325-358E-4955-9851-D9943C71C561}"/>
              </a:ext>
            </a:extLst>
          </p:cNvPr>
          <p:cNvPicPr/>
          <p:nvPr/>
        </p:nvPicPr>
        <p:blipFill>
          <a:blip r:embed="rId3"/>
          <a:stretch>
            <a:fillRect/>
          </a:stretch>
        </p:blipFill>
        <p:spPr>
          <a:xfrm>
            <a:off x="429767" y="905343"/>
            <a:ext cx="4856199" cy="1760372"/>
          </a:xfrm>
          <a:prstGeom prst="rect">
            <a:avLst/>
          </a:prstGeom>
        </p:spPr>
      </p:pic>
      <p:pic>
        <p:nvPicPr>
          <p:cNvPr id="8" name="Picture 7" descr="Chart&#10;&#10;Description automatically generated">
            <a:extLst>
              <a:ext uri="{FF2B5EF4-FFF2-40B4-BE49-F238E27FC236}">
                <a16:creationId xmlns:a16="http://schemas.microsoft.com/office/drawing/2014/main" id="{76C58F04-F88D-483C-8B4B-1C56BB8AF964}"/>
              </a:ext>
            </a:extLst>
          </p:cNvPr>
          <p:cNvPicPr>
            <a:picLocks noChangeAspect="1"/>
          </p:cNvPicPr>
          <p:nvPr/>
        </p:nvPicPr>
        <p:blipFill>
          <a:blip r:embed="rId4"/>
          <a:stretch>
            <a:fillRect/>
          </a:stretch>
        </p:blipFill>
        <p:spPr>
          <a:xfrm>
            <a:off x="429768" y="3958929"/>
            <a:ext cx="3350106" cy="1348417"/>
          </a:xfrm>
          <a:prstGeom prst="rect">
            <a:avLst/>
          </a:prstGeom>
        </p:spPr>
      </p:pic>
      <p:sp>
        <p:nvSpPr>
          <p:cNvPr id="3" name="TextBox 2">
            <a:extLst>
              <a:ext uri="{FF2B5EF4-FFF2-40B4-BE49-F238E27FC236}">
                <a16:creationId xmlns:a16="http://schemas.microsoft.com/office/drawing/2014/main" id="{F8C66090-CDF7-4362-A8E2-15197BE1C813}"/>
              </a:ext>
            </a:extLst>
          </p:cNvPr>
          <p:cNvSpPr txBox="1"/>
          <p:nvPr/>
        </p:nvSpPr>
        <p:spPr>
          <a:xfrm>
            <a:off x="6602549" y="2871982"/>
            <a:ext cx="5034784" cy="3181684"/>
          </a:xfrm>
          <a:prstGeom prst="rect">
            <a:avLst/>
          </a:prstGeom>
        </p:spPr>
        <p:txBody>
          <a:bodyPr vert="horz" lIns="91440" tIns="45720" rIns="91440" bIns="45720" rtlCol="0" anchor="t">
            <a:normAutofit/>
          </a:bodyPr>
          <a:lstStyle/>
          <a:p>
            <a:pPr indent="-228600" algn="r" rtl="1">
              <a:lnSpc>
                <a:spcPct val="90000"/>
              </a:lnSpc>
              <a:spcAft>
                <a:spcPts val="600"/>
              </a:spcAft>
              <a:buFont typeface="Arial" panose="020B0604020202020204" pitchFamily="34" charset="0"/>
              <a:buChar char="•"/>
            </a:pPr>
            <a:r>
              <a:rPr lang="en-US" sz="1400" b="1" dirty="0"/>
              <a:t>CNN</a:t>
            </a:r>
            <a:r>
              <a:rPr lang="he-IL" sz="1400" b="1" dirty="0"/>
              <a:t> - </a:t>
            </a:r>
            <a:r>
              <a:rPr lang="en-US" sz="1400" dirty="0" err="1"/>
              <a:t>רשת</a:t>
            </a:r>
            <a:r>
              <a:rPr lang="en-US" sz="1400" dirty="0"/>
              <a:t> </a:t>
            </a:r>
            <a:r>
              <a:rPr lang="en-US" sz="1400" dirty="0" err="1"/>
              <a:t>בסיסית</a:t>
            </a:r>
            <a:r>
              <a:rPr lang="en-US" sz="1400" dirty="0"/>
              <a:t> </a:t>
            </a:r>
            <a:r>
              <a:rPr lang="en-US" sz="1400" dirty="0" err="1"/>
              <a:t>לזיהוי</a:t>
            </a:r>
            <a:r>
              <a:rPr lang="en-US" sz="1400" dirty="0"/>
              <a:t> </a:t>
            </a:r>
            <a:r>
              <a:rPr lang="en-US" sz="1400" dirty="0" err="1"/>
              <a:t>אובייקט</a:t>
            </a:r>
            <a:r>
              <a:rPr lang="en-US" sz="1400" dirty="0"/>
              <a:t> </a:t>
            </a:r>
            <a:r>
              <a:rPr lang="en-US" sz="1400" dirty="0" err="1"/>
              <a:t>בתמונה</a:t>
            </a:r>
            <a:r>
              <a:rPr lang="en-US" sz="1400" dirty="0"/>
              <a:t> </a:t>
            </a:r>
            <a:r>
              <a:rPr lang="en-US" sz="1400" dirty="0" err="1"/>
              <a:t>ולסווגו</a:t>
            </a:r>
            <a:r>
              <a:rPr lang="en-US" sz="1400" dirty="0"/>
              <a:t> </a:t>
            </a:r>
            <a:r>
              <a:rPr lang="en-US" sz="1400" dirty="0" err="1"/>
              <a:t>לקטגוריה</a:t>
            </a:r>
            <a:r>
              <a:rPr lang="en-US" sz="1400" dirty="0"/>
              <a:t> </a:t>
            </a:r>
            <a:r>
              <a:rPr lang="en-US" sz="1400" dirty="0" err="1"/>
              <a:t>ידועה</a:t>
            </a:r>
            <a:r>
              <a:rPr lang="en-US" sz="1400" dirty="0"/>
              <a:t> </a:t>
            </a:r>
            <a:r>
              <a:rPr lang="en-US" sz="1400" dirty="0" err="1"/>
              <a:t>מראש</a:t>
            </a:r>
            <a:r>
              <a:rPr lang="en-US" sz="1400" dirty="0"/>
              <a:t>,</a:t>
            </a:r>
            <a:r>
              <a:rPr lang="he-IL" sz="1400" dirty="0"/>
              <a:t> </a:t>
            </a:r>
            <a:r>
              <a:rPr lang="en-US" sz="1400" dirty="0" err="1"/>
              <a:t>אך</a:t>
            </a:r>
            <a:r>
              <a:rPr lang="en-US" sz="1400" dirty="0"/>
              <a:t> </a:t>
            </a:r>
            <a:r>
              <a:rPr lang="en-US" sz="1400" dirty="0" err="1"/>
              <a:t>מה</a:t>
            </a:r>
            <a:r>
              <a:rPr lang="en-US" sz="1400" dirty="0"/>
              <a:t> </a:t>
            </a:r>
            <a:r>
              <a:rPr lang="en-US" sz="1400" dirty="0" err="1"/>
              <a:t>קורה</a:t>
            </a:r>
            <a:r>
              <a:rPr lang="en-US" sz="1400" dirty="0"/>
              <a:t> </a:t>
            </a:r>
            <a:r>
              <a:rPr lang="en-US" sz="1400" dirty="0" err="1"/>
              <a:t>אם</a:t>
            </a:r>
            <a:r>
              <a:rPr lang="en-US" sz="1400" dirty="0"/>
              <a:t> </a:t>
            </a:r>
            <a:r>
              <a:rPr lang="en-US" sz="1400" dirty="0" err="1"/>
              <a:t>ננסה</a:t>
            </a:r>
            <a:r>
              <a:rPr lang="en-US" sz="1400" dirty="0"/>
              <a:t> </a:t>
            </a:r>
            <a:r>
              <a:rPr lang="en-US" sz="1400" dirty="0" err="1"/>
              <a:t>לזהות</a:t>
            </a:r>
            <a:r>
              <a:rPr lang="en-US" sz="1400" dirty="0"/>
              <a:t> </a:t>
            </a:r>
            <a:r>
              <a:rPr lang="en-US" sz="1400" dirty="0" err="1"/>
              <a:t>כמה</a:t>
            </a:r>
            <a:r>
              <a:rPr lang="en-US" sz="1400" dirty="0"/>
              <a:t> </a:t>
            </a:r>
            <a:r>
              <a:rPr lang="en-US" sz="1400" dirty="0" err="1"/>
              <a:t>אובייקטים</a:t>
            </a:r>
            <a:r>
              <a:rPr lang="en-US" sz="1400" dirty="0"/>
              <a:t> </a:t>
            </a:r>
            <a:r>
              <a:rPr lang="en-US" sz="1400" dirty="0" err="1"/>
              <a:t>במקביל</a:t>
            </a:r>
            <a:r>
              <a:rPr lang="en-US" sz="1400" dirty="0"/>
              <a:t>?</a:t>
            </a:r>
          </a:p>
          <a:p>
            <a:pPr indent="-228600" algn="r" rtl="1">
              <a:lnSpc>
                <a:spcPct val="90000"/>
              </a:lnSpc>
              <a:spcAft>
                <a:spcPts val="600"/>
              </a:spcAft>
              <a:buFont typeface="Arial" panose="020B0604020202020204" pitchFamily="34" charset="0"/>
              <a:buChar char="•"/>
            </a:pPr>
            <a:endParaRPr lang="en-US" sz="1400" dirty="0"/>
          </a:p>
          <a:p>
            <a:pPr indent="-228600" algn="r" rtl="1">
              <a:lnSpc>
                <a:spcPct val="90000"/>
              </a:lnSpc>
              <a:spcAft>
                <a:spcPts val="600"/>
              </a:spcAft>
              <a:buFont typeface="Arial" panose="020B0604020202020204" pitchFamily="34" charset="0"/>
              <a:buChar char="•"/>
            </a:pPr>
            <a:r>
              <a:rPr lang="en-US" sz="1400" b="1" dirty="0"/>
              <a:t>- R-CNNS </a:t>
            </a:r>
            <a:r>
              <a:rPr lang="he-IL" sz="1400" dirty="0"/>
              <a:t> </a:t>
            </a:r>
            <a:r>
              <a:rPr lang="en-US" sz="1400" dirty="0" err="1"/>
              <a:t>רשת</a:t>
            </a:r>
            <a:r>
              <a:rPr lang="en-US" sz="1400" dirty="0"/>
              <a:t> </a:t>
            </a:r>
            <a:r>
              <a:rPr lang="en-US" sz="1400" dirty="0" err="1"/>
              <a:t>זו</a:t>
            </a:r>
            <a:r>
              <a:rPr lang="en-US" sz="1400" dirty="0"/>
              <a:t> </a:t>
            </a:r>
            <a:r>
              <a:rPr lang="en-US" sz="1400" dirty="0" err="1"/>
              <a:t>באה</a:t>
            </a:r>
            <a:r>
              <a:rPr lang="en-US" sz="1400" dirty="0"/>
              <a:t> </a:t>
            </a:r>
            <a:r>
              <a:rPr lang="en-US" sz="1400" dirty="0" err="1"/>
              <a:t>לפתור</a:t>
            </a:r>
            <a:r>
              <a:rPr lang="en-US" sz="1400" dirty="0"/>
              <a:t> </a:t>
            </a:r>
            <a:r>
              <a:rPr lang="en-US" sz="1400" dirty="0" err="1"/>
              <a:t>את</a:t>
            </a:r>
            <a:r>
              <a:rPr lang="en-US" sz="1400" dirty="0"/>
              <a:t> </a:t>
            </a:r>
            <a:r>
              <a:rPr lang="en-US" sz="1400" dirty="0" err="1"/>
              <a:t>בעיית</a:t>
            </a:r>
            <a:r>
              <a:rPr lang="en-US" sz="1400" dirty="0"/>
              <a:t> </a:t>
            </a:r>
            <a:r>
              <a:rPr lang="en-US" sz="1400" dirty="0" err="1"/>
              <a:t>הלוקליזציה</a:t>
            </a:r>
            <a:r>
              <a:rPr lang="en-US" sz="1400" dirty="0"/>
              <a:t> </a:t>
            </a:r>
            <a:r>
              <a:rPr lang="en-US" sz="1400" dirty="0" err="1"/>
              <a:t>ומחלקת</a:t>
            </a:r>
            <a:r>
              <a:rPr lang="en-US" sz="1400" dirty="0"/>
              <a:t> </a:t>
            </a:r>
            <a:r>
              <a:rPr lang="en-US" sz="1400" dirty="0" err="1"/>
              <a:t>את</a:t>
            </a:r>
            <a:r>
              <a:rPr lang="en-US" sz="1400" dirty="0"/>
              <a:t> </a:t>
            </a:r>
            <a:r>
              <a:rPr lang="en-US" sz="1400" dirty="0" err="1"/>
              <a:t>התמונה</a:t>
            </a:r>
            <a:r>
              <a:rPr lang="en-US" sz="1400" dirty="0"/>
              <a:t> ל2000</a:t>
            </a:r>
            <a:r>
              <a:rPr lang="he-IL" sz="1400" dirty="0"/>
              <a:t> </a:t>
            </a:r>
            <a:r>
              <a:rPr lang="en-US" sz="1400" dirty="0"/>
              <a:t> </a:t>
            </a:r>
            <a:r>
              <a:rPr lang="en-US" sz="1400" dirty="0" err="1"/>
              <a:t>חלקים</a:t>
            </a:r>
            <a:r>
              <a:rPr lang="en-US" sz="1400" dirty="0"/>
              <a:t> </a:t>
            </a:r>
            <a:r>
              <a:rPr lang="en-US" sz="1400" dirty="0" err="1"/>
              <a:t>אשר</a:t>
            </a:r>
            <a:r>
              <a:rPr lang="en-US" sz="1400" dirty="0"/>
              <a:t> </a:t>
            </a:r>
            <a:r>
              <a:rPr lang="en-US" sz="1400" dirty="0" err="1"/>
              <a:t>יועברו</a:t>
            </a:r>
            <a:r>
              <a:rPr lang="en-US" sz="1400" dirty="0"/>
              <a:t> </a:t>
            </a:r>
            <a:r>
              <a:rPr lang="en-US" sz="1400" dirty="0" err="1"/>
              <a:t>לרשת</a:t>
            </a:r>
            <a:r>
              <a:rPr lang="en-US" sz="1400" dirty="0"/>
              <a:t> </a:t>
            </a:r>
            <a:r>
              <a:rPr lang="en-US" sz="1400" dirty="0" err="1"/>
              <a:t>לחיפוש</a:t>
            </a:r>
            <a:r>
              <a:rPr lang="en-US" sz="1400" dirty="0"/>
              <a:t> </a:t>
            </a:r>
            <a:r>
              <a:rPr lang="en-US" sz="1400" dirty="0" err="1"/>
              <a:t>אובייקטים</a:t>
            </a:r>
            <a:r>
              <a:rPr lang="en-US" sz="1400" dirty="0"/>
              <a:t>.</a:t>
            </a:r>
          </a:p>
          <a:p>
            <a:pPr indent="-228600" algn="r" rtl="1">
              <a:lnSpc>
                <a:spcPct val="90000"/>
              </a:lnSpc>
              <a:spcAft>
                <a:spcPts val="600"/>
              </a:spcAft>
              <a:buFont typeface="Arial" panose="020B0604020202020204" pitchFamily="34" charset="0"/>
              <a:buChar char="•"/>
            </a:pPr>
            <a:endParaRPr lang="en-US" sz="1400" dirty="0"/>
          </a:p>
          <a:p>
            <a:pPr indent="-228600" algn="r" rtl="1">
              <a:lnSpc>
                <a:spcPct val="90000"/>
              </a:lnSpc>
              <a:spcAft>
                <a:spcPts val="600"/>
              </a:spcAft>
              <a:buFont typeface="Arial" panose="020B0604020202020204" pitchFamily="34" charset="0"/>
              <a:buChar char="•"/>
            </a:pPr>
            <a:r>
              <a:rPr lang="en-US" sz="1400" b="1" dirty="0"/>
              <a:t>- Fast-RCNNS </a:t>
            </a:r>
            <a:r>
              <a:rPr lang="he-IL" sz="1400" b="1" dirty="0"/>
              <a:t> </a:t>
            </a:r>
            <a:r>
              <a:rPr lang="en-US" sz="1400" dirty="0" err="1"/>
              <a:t>ברשת</a:t>
            </a:r>
            <a:r>
              <a:rPr lang="en-US" sz="1400" dirty="0"/>
              <a:t> </a:t>
            </a:r>
            <a:r>
              <a:rPr lang="en-US" sz="1400" dirty="0" err="1"/>
              <a:t>זו</a:t>
            </a:r>
            <a:r>
              <a:rPr lang="en-US" sz="1400" dirty="0"/>
              <a:t> </a:t>
            </a:r>
            <a:r>
              <a:rPr lang="en-US" sz="1400" dirty="0" err="1"/>
              <a:t>במקום</a:t>
            </a:r>
            <a:r>
              <a:rPr lang="en-US" sz="1400" dirty="0"/>
              <a:t> </a:t>
            </a:r>
            <a:r>
              <a:rPr lang="en-US" sz="1400" dirty="0" err="1"/>
              <a:t>להעביר</a:t>
            </a:r>
            <a:r>
              <a:rPr lang="en-US" sz="1400" dirty="0"/>
              <a:t> 2000</a:t>
            </a:r>
            <a:r>
              <a:rPr lang="he-IL" sz="1400" dirty="0"/>
              <a:t> </a:t>
            </a:r>
            <a:r>
              <a:rPr lang="en-US" sz="1400" dirty="0" err="1"/>
              <a:t>חלקים</a:t>
            </a:r>
            <a:r>
              <a:rPr lang="en-US" sz="1400" dirty="0"/>
              <a:t> </a:t>
            </a:r>
            <a:r>
              <a:rPr lang="en-US" sz="1400" dirty="0" err="1"/>
              <a:t>בזה</a:t>
            </a:r>
            <a:r>
              <a:rPr lang="en-US" sz="1400" dirty="0"/>
              <a:t> </a:t>
            </a:r>
            <a:r>
              <a:rPr lang="en-US" sz="1400" dirty="0" err="1"/>
              <a:t>אחר</a:t>
            </a:r>
            <a:r>
              <a:rPr lang="en-US" sz="1400" dirty="0"/>
              <a:t> </a:t>
            </a:r>
            <a:r>
              <a:rPr lang="en-US" sz="1400" dirty="0" err="1"/>
              <a:t>זה</a:t>
            </a:r>
            <a:r>
              <a:rPr lang="en-US" sz="1400" dirty="0"/>
              <a:t> </a:t>
            </a:r>
            <a:r>
              <a:rPr lang="en-US" sz="1400" dirty="0" err="1"/>
              <a:t>לרשת</a:t>
            </a:r>
            <a:r>
              <a:rPr lang="he-IL" sz="1400" dirty="0"/>
              <a:t>, </a:t>
            </a:r>
            <a:r>
              <a:rPr lang="en-US" sz="1400" dirty="0" err="1"/>
              <a:t>מייצרים</a:t>
            </a:r>
            <a:r>
              <a:rPr lang="en-US" sz="1400" dirty="0"/>
              <a:t> </a:t>
            </a:r>
            <a:r>
              <a:rPr lang="en-US" sz="1400" dirty="0" err="1"/>
              <a:t>מפת</a:t>
            </a:r>
            <a:r>
              <a:rPr lang="en-US" sz="1400" dirty="0"/>
              <a:t> </a:t>
            </a:r>
            <a:r>
              <a:rPr lang="en-US" sz="1400" dirty="0" err="1"/>
              <a:t>פיצ'רים</a:t>
            </a:r>
            <a:r>
              <a:rPr lang="en-US" sz="1400" dirty="0"/>
              <a:t> </a:t>
            </a:r>
            <a:r>
              <a:rPr lang="en-US" sz="1400" dirty="0" err="1"/>
              <a:t>ואותה</a:t>
            </a:r>
            <a:r>
              <a:rPr lang="en-US" sz="1400" dirty="0"/>
              <a:t> </a:t>
            </a:r>
            <a:r>
              <a:rPr lang="en-US" sz="1400" dirty="0" err="1"/>
              <a:t>מעבירים</a:t>
            </a:r>
            <a:r>
              <a:rPr lang="en-US" sz="1400" dirty="0"/>
              <a:t> </a:t>
            </a:r>
            <a:r>
              <a:rPr lang="en-US" sz="1400" dirty="0" err="1"/>
              <a:t>לרשת</a:t>
            </a:r>
            <a:r>
              <a:rPr lang="en-US" sz="1400" dirty="0"/>
              <a:t>,</a:t>
            </a:r>
            <a:r>
              <a:rPr lang="he-IL" sz="1400" dirty="0"/>
              <a:t> </a:t>
            </a:r>
            <a:r>
              <a:rPr lang="en-US" sz="1400" dirty="0" err="1"/>
              <a:t>שמתבוננת</a:t>
            </a:r>
            <a:r>
              <a:rPr lang="en-US" sz="1400" dirty="0"/>
              <a:t> </a:t>
            </a:r>
            <a:r>
              <a:rPr lang="en-US" sz="1400" dirty="0" err="1"/>
              <a:t>בכל</a:t>
            </a:r>
            <a:r>
              <a:rPr lang="en-US" sz="1400" dirty="0"/>
              <a:t> </a:t>
            </a:r>
            <a:r>
              <a:rPr lang="en-US" sz="1400" dirty="0" err="1"/>
              <a:t>חלק</a:t>
            </a:r>
            <a:r>
              <a:rPr lang="en-US" sz="1400" dirty="0"/>
              <a:t> </a:t>
            </a:r>
            <a:r>
              <a:rPr lang="en-US" sz="1400" dirty="0" err="1"/>
              <a:t>לחוד</a:t>
            </a:r>
            <a:r>
              <a:rPr lang="en-US" sz="1400" dirty="0"/>
              <a:t>.</a:t>
            </a:r>
          </a:p>
          <a:p>
            <a:pPr indent="-228600" algn="r" rtl="1">
              <a:lnSpc>
                <a:spcPct val="90000"/>
              </a:lnSpc>
              <a:spcAft>
                <a:spcPts val="600"/>
              </a:spcAft>
              <a:buFont typeface="Arial" panose="020B0604020202020204" pitchFamily="34" charset="0"/>
              <a:buChar char="•"/>
            </a:pPr>
            <a:endParaRPr lang="en-US" sz="1400" dirty="0"/>
          </a:p>
          <a:p>
            <a:pPr indent="-228600" algn="r" rtl="1">
              <a:lnSpc>
                <a:spcPct val="90000"/>
              </a:lnSpc>
              <a:spcAft>
                <a:spcPts val="600"/>
              </a:spcAft>
              <a:buFont typeface="Arial" panose="020B0604020202020204" pitchFamily="34" charset="0"/>
              <a:buChar char="•"/>
            </a:pPr>
            <a:r>
              <a:rPr lang="en-US" sz="1400" b="1" dirty="0"/>
              <a:t> - Faster-RCNN </a:t>
            </a:r>
            <a:r>
              <a:rPr lang="en-US" sz="1400" dirty="0" err="1"/>
              <a:t>ברשת</a:t>
            </a:r>
            <a:r>
              <a:rPr lang="en-US" sz="1400" dirty="0"/>
              <a:t> </a:t>
            </a:r>
            <a:r>
              <a:rPr lang="en-US" sz="1400" dirty="0" err="1"/>
              <a:t>זו</a:t>
            </a:r>
            <a:r>
              <a:rPr lang="en-US" sz="1400" dirty="0"/>
              <a:t> </a:t>
            </a:r>
            <a:r>
              <a:rPr lang="en-US" sz="1400" dirty="0" err="1"/>
              <a:t>החליפו</a:t>
            </a:r>
            <a:r>
              <a:rPr lang="en-US" sz="1400" dirty="0"/>
              <a:t> </a:t>
            </a:r>
            <a:r>
              <a:rPr lang="en-US" sz="1400" dirty="0" err="1"/>
              <a:t>את</a:t>
            </a:r>
            <a:r>
              <a:rPr lang="en-US" sz="1400" dirty="0"/>
              <a:t> </a:t>
            </a:r>
            <a:r>
              <a:rPr lang="en-US" sz="1400" dirty="0" err="1"/>
              <a:t>החיפוש</a:t>
            </a:r>
            <a:r>
              <a:rPr lang="en-US" sz="1400" dirty="0"/>
              <a:t> </a:t>
            </a:r>
            <a:r>
              <a:rPr lang="en-US" sz="1400" dirty="0" err="1"/>
              <a:t>הסלקטיבי</a:t>
            </a:r>
            <a:r>
              <a:rPr lang="en-US" sz="1400" dirty="0"/>
              <a:t> </a:t>
            </a:r>
            <a:r>
              <a:rPr lang="en-US" sz="1400" dirty="0" err="1"/>
              <a:t>ברשת</a:t>
            </a:r>
            <a:r>
              <a:rPr lang="en-US" sz="1400" dirty="0"/>
              <a:t> </a:t>
            </a:r>
            <a:r>
              <a:rPr lang="en-US" sz="1400" dirty="0" err="1"/>
              <a:t>למידה</a:t>
            </a:r>
            <a:r>
              <a:rPr lang="en-US" sz="1400" dirty="0"/>
              <a:t> </a:t>
            </a:r>
            <a:r>
              <a:rPr lang="en-US" sz="1400" dirty="0" err="1"/>
              <a:t>מקדימה</a:t>
            </a:r>
            <a:r>
              <a:rPr lang="en-US" sz="1400" dirty="0"/>
              <a:t> </a:t>
            </a:r>
            <a:r>
              <a:rPr lang="en-US" sz="1400" dirty="0" err="1"/>
              <a:t>אשר</a:t>
            </a:r>
            <a:r>
              <a:rPr lang="en-US" sz="1400" dirty="0"/>
              <a:t> </a:t>
            </a:r>
            <a:r>
              <a:rPr lang="en-US" sz="1400" dirty="0" err="1"/>
              <a:t>חוזה</a:t>
            </a:r>
            <a:r>
              <a:rPr lang="en-US" sz="1400" dirty="0"/>
              <a:t> </a:t>
            </a:r>
            <a:r>
              <a:rPr lang="en-US" sz="1400" dirty="0" err="1"/>
              <a:t>את</a:t>
            </a:r>
            <a:r>
              <a:rPr lang="en-US" sz="1400" dirty="0"/>
              <a:t> </a:t>
            </a:r>
            <a:r>
              <a:rPr lang="en-US" sz="1400" dirty="0" err="1"/>
              <a:t>האזורים</a:t>
            </a:r>
            <a:r>
              <a:rPr lang="en-US" sz="1400" dirty="0"/>
              <a:t> </a:t>
            </a:r>
            <a:r>
              <a:rPr lang="en-US" sz="1400" dirty="0" err="1"/>
              <a:t>בתמונה</a:t>
            </a:r>
            <a:r>
              <a:rPr lang="en-US" sz="1400" dirty="0"/>
              <a:t> </a:t>
            </a:r>
            <a:r>
              <a:rPr lang="en-US" sz="1400" dirty="0" err="1"/>
              <a:t>בהם</a:t>
            </a:r>
            <a:r>
              <a:rPr lang="en-US" sz="1400" dirty="0"/>
              <a:t> </a:t>
            </a:r>
            <a:r>
              <a:rPr lang="en-US" sz="1400" dirty="0" err="1"/>
              <a:t>נרצה</a:t>
            </a:r>
            <a:r>
              <a:rPr lang="en-US" sz="1400" dirty="0"/>
              <a:t> </a:t>
            </a:r>
            <a:r>
              <a:rPr lang="en-US" sz="1400" dirty="0" err="1"/>
              <a:t>לחפש</a:t>
            </a:r>
            <a:r>
              <a:rPr lang="en-US" sz="1400" dirty="0"/>
              <a:t> </a:t>
            </a:r>
            <a:r>
              <a:rPr lang="en-US" sz="1400" dirty="0" err="1"/>
              <a:t>אובייקטים</a:t>
            </a:r>
            <a:r>
              <a:rPr lang="en-US" sz="1400" dirty="0"/>
              <a:t>.</a:t>
            </a:r>
          </a:p>
          <a:p>
            <a:pPr indent="-228600" algn="r" rtl="1">
              <a:lnSpc>
                <a:spcPct val="90000"/>
              </a:lnSpc>
              <a:spcAft>
                <a:spcPts val="600"/>
              </a:spcAft>
              <a:buFont typeface="Arial" panose="020B0604020202020204" pitchFamily="34" charset="0"/>
              <a:buChar char="•"/>
            </a:pPr>
            <a:endParaRPr lang="en-US" sz="1400" dirty="0"/>
          </a:p>
          <a:p>
            <a:pPr indent="-228600" algn="r" rtl="1">
              <a:lnSpc>
                <a:spcPct val="90000"/>
              </a:lnSpc>
              <a:spcAft>
                <a:spcPts val="600"/>
              </a:spcAft>
              <a:buFont typeface="Arial" panose="020B0604020202020204" pitchFamily="34" charset="0"/>
              <a:buChar char="•"/>
            </a:pPr>
            <a:endParaRPr lang="en-US" sz="1400" dirty="0"/>
          </a:p>
          <a:p>
            <a:pPr indent="-228600" algn="r" rtl="1">
              <a:lnSpc>
                <a:spcPct val="90000"/>
              </a:lnSpc>
              <a:spcAft>
                <a:spcPts val="600"/>
              </a:spcAft>
              <a:buFont typeface="Arial" panose="020B0604020202020204" pitchFamily="34" charset="0"/>
              <a:buChar char="•"/>
            </a:pPr>
            <a:endParaRPr lang="en-US" sz="1400" dirty="0"/>
          </a:p>
          <a:p>
            <a:pPr indent="-228600" algn="r" rtl="1">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97209668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949D85-3BDB-437A-8791-0401F4F2A770}"/>
              </a:ext>
            </a:extLst>
          </p:cNvPr>
          <p:cNvSpPr txBox="1"/>
          <p:nvPr/>
        </p:nvSpPr>
        <p:spPr>
          <a:xfrm>
            <a:off x="5219797" y="1091053"/>
            <a:ext cx="5638994" cy="142444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FFFFFF"/>
                </a:solidFill>
                <a:latin typeface="+mj-lt"/>
                <a:ea typeface="+mj-ea"/>
                <a:cs typeface="+mj-cs"/>
              </a:rPr>
              <a:t>Yolo-You Only Look Once</a:t>
            </a:r>
          </a:p>
        </p:txBody>
      </p:sp>
      <p:pic>
        <p:nvPicPr>
          <p:cNvPr id="4" name="Picture 3" descr="Graphical user interface&#10;&#10;Description automatically generated">
            <a:extLst>
              <a:ext uri="{FF2B5EF4-FFF2-40B4-BE49-F238E27FC236}">
                <a16:creationId xmlns:a16="http://schemas.microsoft.com/office/drawing/2014/main" id="{568F2515-F5DC-4E73-80AF-FE48012A19CE}"/>
              </a:ext>
            </a:extLst>
          </p:cNvPr>
          <p:cNvPicPr/>
          <p:nvPr/>
        </p:nvPicPr>
        <p:blipFill>
          <a:blip r:embed="rId3"/>
          <a:stretch>
            <a:fillRect/>
          </a:stretch>
        </p:blipFill>
        <p:spPr>
          <a:xfrm>
            <a:off x="481886" y="705688"/>
            <a:ext cx="3662730" cy="2334990"/>
          </a:xfrm>
          <a:prstGeom prst="rect">
            <a:avLst/>
          </a:prstGeom>
        </p:spPr>
      </p:pic>
      <p:cxnSp>
        <p:nvCxnSpPr>
          <p:cNvPr id="139" name="Straight Connector 138">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3074" name="Picture 2" descr="Yolo App Review – Siouxland Modern Media Committee">
            <a:extLst>
              <a:ext uri="{FF2B5EF4-FFF2-40B4-BE49-F238E27FC236}">
                <a16:creationId xmlns:a16="http://schemas.microsoft.com/office/drawing/2014/main" id="{5784837A-A0E5-4759-9E68-87C6874A1F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1886" y="3954184"/>
            <a:ext cx="3662730" cy="20602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F15212-EA77-4003-BB3E-10F5C6ED4C55}"/>
              </a:ext>
            </a:extLst>
          </p:cNvPr>
          <p:cNvSpPr txBox="1"/>
          <p:nvPr/>
        </p:nvSpPr>
        <p:spPr>
          <a:xfrm>
            <a:off x="5174577" y="3075129"/>
            <a:ext cx="5993555" cy="2987543"/>
          </a:xfrm>
          <a:prstGeom prst="rect">
            <a:avLst/>
          </a:prstGeom>
        </p:spPr>
        <p:txBody>
          <a:bodyPr vert="horz" lIns="91440" tIns="45720" rIns="91440" bIns="45720" rtlCol="0" anchor="t">
            <a:normAutofit/>
          </a:bodyPr>
          <a:lstStyle/>
          <a:p>
            <a:pPr marL="342900" indent="-228600" algn="r" rtl="1">
              <a:lnSpc>
                <a:spcPct val="90000"/>
              </a:lnSpc>
              <a:spcAft>
                <a:spcPts val="600"/>
              </a:spcAft>
              <a:buFont typeface="Arial" panose="020B0604020202020204" pitchFamily="34" charset="0"/>
              <a:buChar char="•"/>
            </a:pPr>
            <a:r>
              <a:rPr lang="en-US" sz="2000" dirty="0" err="1">
                <a:solidFill>
                  <a:srgbClr val="FFFFFF"/>
                </a:solidFill>
              </a:rPr>
              <a:t>אלגוריתם</a:t>
            </a:r>
            <a:r>
              <a:rPr lang="en-US" sz="2000" dirty="0">
                <a:solidFill>
                  <a:srgbClr val="FFFFFF"/>
                </a:solidFill>
              </a:rPr>
              <a:t> </a:t>
            </a:r>
            <a:r>
              <a:rPr lang="en-US" sz="2000" dirty="0" err="1">
                <a:solidFill>
                  <a:srgbClr val="FFFFFF"/>
                </a:solidFill>
              </a:rPr>
              <a:t>זה</a:t>
            </a:r>
            <a:r>
              <a:rPr lang="en-US" sz="2000" dirty="0">
                <a:solidFill>
                  <a:srgbClr val="FFFFFF"/>
                </a:solidFill>
              </a:rPr>
              <a:t> </a:t>
            </a:r>
            <a:r>
              <a:rPr lang="en-US" sz="2000" dirty="0" err="1">
                <a:solidFill>
                  <a:srgbClr val="FFFFFF"/>
                </a:solidFill>
              </a:rPr>
              <a:t>מקבל</a:t>
            </a:r>
            <a:r>
              <a:rPr lang="en-US" sz="2000" dirty="0">
                <a:solidFill>
                  <a:srgbClr val="FFFFFF"/>
                </a:solidFill>
              </a:rPr>
              <a:t> </a:t>
            </a:r>
            <a:r>
              <a:rPr lang="en-US" sz="2000" dirty="0" err="1">
                <a:solidFill>
                  <a:srgbClr val="FFFFFF"/>
                </a:solidFill>
              </a:rPr>
              <a:t>תמונה</a:t>
            </a:r>
            <a:r>
              <a:rPr lang="en-US" sz="2000" dirty="0">
                <a:solidFill>
                  <a:srgbClr val="FFFFFF"/>
                </a:solidFill>
              </a:rPr>
              <a:t> </a:t>
            </a:r>
            <a:r>
              <a:rPr lang="en-US" sz="2000" dirty="0" err="1">
                <a:solidFill>
                  <a:srgbClr val="FFFFFF"/>
                </a:solidFill>
              </a:rPr>
              <a:t>ומפצל</a:t>
            </a:r>
            <a:r>
              <a:rPr lang="en-US" sz="2000" dirty="0">
                <a:solidFill>
                  <a:srgbClr val="FFFFFF"/>
                </a:solidFill>
              </a:rPr>
              <a:t> </a:t>
            </a:r>
            <a:r>
              <a:rPr lang="en-US" sz="2000" dirty="0" err="1">
                <a:solidFill>
                  <a:srgbClr val="FFFFFF"/>
                </a:solidFill>
              </a:rPr>
              <a:t>אותה</a:t>
            </a:r>
            <a:r>
              <a:rPr lang="en-US" sz="2000" dirty="0">
                <a:solidFill>
                  <a:srgbClr val="FFFFFF"/>
                </a:solidFill>
              </a:rPr>
              <a:t> </a:t>
            </a:r>
            <a:r>
              <a:rPr lang="en-US" sz="2000" dirty="0" err="1">
                <a:solidFill>
                  <a:srgbClr val="FFFFFF"/>
                </a:solidFill>
              </a:rPr>
              <a:t>לגריד</a:t>
            </a:r>
            <a:r>
              <a:rPr lang="en-US" sz="2000" dirty="0">
                <a:solidFill>
                  <a:srgbClr val="FFFFFF"/>
                </a:solidFill>
              </a:rPr>
              <a:t> </a:t>
            </a:r>
            <a:r>
              <a:rPr lang="en-US" sz="2000" dirty="0" err="1">
                <a:solidFill>
                  <a:srgbClr val="FFFFFF"/>
                </a:solidFill>
              </a:rPr>
              <a:t>בגודל</a:t>
            </a:r>
            <a:r>
              <a:rPr lang="en-US" sz="2000" dirty="0">
                <a:solidFill>
                  <a:srgbClr val="FFFFFF"/>
                </a:solidFill>
              </a:rPr>
              <a:t> </a:t>
            </a:r>
            <a:r>
              <a:rPr lang="en-US" sz="2000" dirty="0" err="1">
                <a:solidFill>
                  <a:srgbClr val="FFFFFF"/>
                </a:solidFill>
              </a:rPr>
              <a:t>SxS</a:t>
            </a:r>
            <a:r>
              <a:rPr lang="he-IL" sz="2000" dirty="0">
                <a:solidFill>
                  <a:srgbClr val="FFFFFF"/>
                </a:solidFill>
              </a:rPr>
              <a:t>.</a:t>
            </a:r>
          </a:p>
          <a:p>
            <a:pPr marL="342900" indent="-228600" algn="r" rtl="1">
              <a:lnSpc>
                <a:spcPct val="90000"/>
              </a:lnSpc>
              <a:spcAft>
                <a:spcPts val="600"/>
              </a:spcAft>
              <a:buFont typeface="Arial" panose="020B0604020202020204" pitchFamily="34" charset="0"/>
              <a:buChar char="•"/>
            </a:pPr>
            <a:r>
              <a:rPr lang="en-US" sz="2000" dirty="0" err="1">
                <a:solidFill>
                  <a:srgbClr val="FFFFFF"/>
                </a:solidFill>
              </a:rPr>
              <a:t>בכל</a:t>
            </a:r>
            <a:r>
              <a:rPr lang="en-US" sz="2000" dirty="0">
                <a:solidFill>
                  <a:srgbClr val="FFFFFF"/>
                </a:solidFill>
              </a:rPr>
              <a:t> </a:t>
            </a:r>
            <a:r>
              <a:rPr lang="en-US" sz="2000" dirty="0" err="1">
                <a:solidFill>
                  <a:srgbClr val="FFFFFF"/>
                </a:solidFill>
              </a:rPr>
              <a:t>אחד</a:t>
            </a:r>
            <a:r>
              <a:rPr lang="en-US" sz="2000" dirty="0">
                <a:solidFill>
                  <a:srgbClr val="FFFFFF"/>
                </a:solidFill>
              </a:rPr>
              <a:t> </a:t>
            </a:r>
            <a:r>
              <a:rPr lang="en-US" sz="2000" dirty="0" err="1">
                <a:solidFill>
                  <a:srgbClr val="FFFFFF"/>
                </a:solidFill>
              </a:rPr>
              <a:t>מהתאים</a:t>
            </a:r>
            <a:r>
              <a:rPr lang="en-US" sz="2000" dirty="0">
                <a:solidFill>
                  <a:srgbClr val="FFFFFF"/>
                </a:solidFill>
              </a:rPr>
              <a:t> </a:t>
            </a:r>
            <a:r>
              <a:rPr lang="en-US" sz="2000" dirty="0" err="1">
                <a:solidFill>
                  <a:srgbClr val="FFFFFF"/>
                </a:solidFill>
              </a:rPr>
              <a:t>מייצרים</a:t>
            </a:r>
            <a:r>
              <a:rPr lang="en-US" sz="2000" dirty="0">
                <a:solidFill>
                  <a:srgbClr val="FFFFFF"/>
                </a:solidFill>
              </a:rPr>
              <a:t> M Bounding Boxes </a:t>
            </a:r>
            <a:r>
              <a:rPr lang="en-US" sz="2000" dirty="0" err="1">
                <a:solidFill>
                  <a:srgbClr val="FFFFFF"/>
                </a:solidFill>
              </a:rPr>
              <a:t>לחיפוש</a:t>
            </a:r>
            <a:r>
              <a:rPr lang="en-US" sz="2000" dirty="0">
                <a:solidFill>
                  <a:srgbClr val="FFFFFF"/>
                </a:solidFill>
              </a:rPr>
              <a:t> </a:t>
            </a:r>
            <a:r>
              <a:rPr lang="en-US" sz="2000" dirty="0" err="1">
                <a:solidFill>
                  <a:srgbClr val="FFFFFF"/>
                </a:solidFill>
              </a:rPr>
              <a:t>אובייקטים</a:t>
            </a:r>
            <a:r>
              <a:rPr lang="en-US" sz="2000" dirty="0">
                <a:solidFill>
                  <a:srgbClr val="FFFFFF"/>
                </a:solidFill>
              </a:rPr>
              <a:t>.</a:t>
            </a:r>
          </a:p>
          <a:p>
            <a:pPr marL="342900" indent="-228600" algn="r" rtl="1">
              <a:lnSpc>
                <a:spcPct val="90000"/>
              </a:lnSpc>
              <a:spcAft>
                <a:spcPts val="600"/>
              </a:spcAft>
              <a:buFont typeface="Arial" panose="020B0604020202020204" pitchFamily="34" charset="0"/>
              <a:buChar char="•"/>
            </a:pPr>
            <a:r>
              <a:rPr lang="en-US" sz="2000" dirty="0" err="1">
                <a:solidFill>
                  <a:srgbClr val="FFFFFF"/>
                </a:solidFill>
              </a:rPr>
              <a:t>לכל</a:t>
            </a:r>
            <a:r>
              <a:rPr lang="en-US" sz="2000" dirty="0">
                <a:solidFill>
                  <a:srgbClr val="FFFFFF"/>
                </a:solidFill>
              </a:rPr>
              <a:t> </a:t>
            </a:r>
            <a:r>
              <a:rPr lang="en-US" sz="2000" dirty="0" err="1">
                <a:solidFill>
                  <a:srgbClr val="FFFFFF"/>
                </a:solidFill>
              </a:rPr>
              <a:t>אחד</a:t>
            </a:r>
            <a:r>
              <a:rPr lang="en-US" sz="2000" dirty="0">
                <a:solidFill>
                  <a:srgbClr val="FFFFFF"/>
                </a:solidFill>
              </a:rPr>
              <a:t> </a:t>
            </a:r>
            <a:r>
              <a:rPr lang="en-US" sz="2000" dirty="0" err="1">
                <a:solidFill>
                  <a:srgbClr val="FFFFFF"/>
                </a:solidFill>
              </a:rPr>
              <a:t>מהקופסאות</a:t>
            </a:r>
            <a:r>
              <a:rPr lang="en-US" sz="2000" dirty="0">
                <a:solidFill>
                  <a:srgbClr val="FFFFFF"/>
                </a:solidFill>
              </a:rPr>
              <a:t> </a:t>
            </a:r>
            <a:r>
              <a:rPr lang="en-US" sz="2000" dirty="0" err="1">
                <a:solidFill>
                  <a:srgbClr val="FFFFFF"/>
                </a:solidFill>
              </a:rPr>
              <a:t>הרשת</a:t>
            </a:r>
            <a:r>
              <a:rPr lang="en-US" sz="2000" dirty="0">
                <a:solidFill>
                  <a:srgbClr val="FFFFFF"/>
                </a:solidFill>
              </a:rPr>
              <a:t> </a:t>
            </a:r>
            <a:r>
              <a:rPr lang="en-US" sz="2000" dirty="0" err="1">
                <a:solidFill>
                  <a:srgbClr val="FFFFFF"/>
                </a:solidFill>
              </a:rPr>
              <a:t>תחזיר</a:t>
            </a:r>
            <a:r>
              <a:rPr lang="en-US" sz="2000" dirty="0">
                <a:solidFill>
                  <a:srgbClr val="FFFFFF"/>
                </a:solidFill>
              </a:rPr>
              <a:t> </a:t>
            </a:r>
            <a:r>
              <a:rPr lang="en-US" sz="2000" dirty="0" err="1">
                <a:solidFill>
                  <a:srgbClr val="FFFFFF"/>
                </a:solidFill>
              </a:rPr>
              <a:t>פלט</a:t>
            </a:r>
            <a:r>
              <a:rPr lang="en-US" sz="2000" dirty="0">
                <a:solidFill>
                  <a:srgbClr val="FFFFFF"/>
                </a:solidFill>
              </a:rPr>
              <a:t> </a:t>
            </a:r>
            <a:r>
              <a:rPr lang="en-US" sz="2000" dirty="0" err="1">
                <a:solidFill>
                  <a:srgbClr val="FFFFFF"/>
                </a:solidFill>
              </a:rPr>
              <a:t>המייצג</a:t>
            </a:r>
            <a:r>
              <a:rPr lang="en-US" sz="2000" dirty="0">
                <a:solidFill>
                  <a:srgbClr val="FFFFFF"/>
                </a:solidFill>
              </a:rPr>
              <a:t> </a:t>
            </a:r>
            <a:r>
              <a:rPr lang="en-US" sz="2000" dirty="0" err="1">
                <a:solidFill>
                  <a:srgbClr val="FFFFFF"/>
                </a:solidFill>
              </a:rPr>
              <a:t>הסתברות</a:t>
            </a:r>
            <a:r>
              <a:rPr lang="en-US" sz="2000" dirty="0">
                <a:solidFill>
                  <a:srgbClr val="FFFFFF"/>
                </a:solidFill>
              </a:rPr>
              <a:t> </a:t>
            </a:r>
            <a:r>
              <a:rPr lang="en-US" sz="2000" dirty="0" err="1">
                <a:solidFill>
                  <a:srgbClr val="FFFFFF"/>
                </a:solidFill>
              </a:rPr>
              <a:t>שבמקום</a:t>
            </a:r>
            <a:r>
              <a:rPr lang="en-US" sz="2000" dirty="0">
                <a:solidFill>
                  <a:srgbClr val="FFFFFF"/>
                </a:solidFill>
              </a:rPr>
              <a:t> </a:t>
            </a:r>
            <a:r>
              <a:rPr lang="en-US" sz="2000" dirty="0" err="1">
                <a:solidFill>
                  <a:srgbClr val="FFFFFF"/>
                </a:solidFill>
              </a:rPr>
              <a:t>זה</a:t>
            </a:r>
            <a:r>
              <a:rPr lang="en-US" sz="2000" dirty="0">
                <a:solidFill>
                  <a:srgbClr val="FFFFFF"/>
                </a:solidFill>
              </a:rPr>
              <a:t> </a:t>
            </a:r>
            <a:r>
              <a:rPr lang="en-US" sz="2000" dirty="0" err="1">
                <a:solidFill>
                  <a:srgbClr val="FFFFFF"/>
                </a:solidFill>
              </a:rPr>
              <a:t>נמצא</a:t>
            </a:r>
            <a:r>
              <a:rPr lang="en-US" sz="2000" dirty="0">
                <a:solidFill>
                  <a:srgbClr val="FFFFFF"/>
                </a:solidFill>
              </a:rPr>
              <a:t> </a:t>
            </a:r>
            <a:r>
              <a:rPr lang="en-US" sz="2000" dirty="0" err="1">
                <a:solidFill>
                  <a:srgbClr val="FFFFFF"/>
                </a:solidFill>
              </a:rPr>
              <a:t>אובייקט</a:t>
            </a:r>
            <a:r>
              <a:rPr lang="en-US" sz="2000" dirty="0">
                <a:solidFill>
                  <a:srgbClr val="FFFFFF"/>
                </a:solidFill>
              </a:rPr>
              <a:t> </a:t>
            </a:r>
            <a:r>
              <a:rPr lang="en-US" sz="2000" dirty="0" err="1">
                <a:solidFill>
                  <a:srgbClr val="FFFFFF"/>
                </a:solidFill>
              </a:rPr>
              <a:t>מסוג</a:t>
            </a:r>
            <a:r>
              <a:rPr lang="en-US" sz="2000" dirty="0">
                <a:solidFill>
                  <a:srgbClr val="FFFFFF"/>
                </a:solidFill>
              </a:rPr>
              <a:t> </a:t>
            </a:r>
            <a:r>
              <a:rPr lang="en-US" sz="2000" dirty="0" err="1">
                <a:solidFill>
                  <a:srgbClr val="FFFFFF"/>
                </a:solidFill>
              </a:rPr>
              <a:t>מסוים</a:t>
            </a:r>
            <a:r>
              <a:rPr lang="en-US" sz="2000" dirty="0">
                <a:solidFill>
                  <a:srgbClr val="FFFFFF"/>
                </a:solidFill>
              </a:rPr>
              <a:t> </a:t>
            </a:r>
            <a:r>
              <a:rPr lang="en-US" sz="2000" dirty="0" err="1">
                <a:solidFill>
                  <a:srgbClr val="FFFFFF"/>
                </a:solidFill>
              </a:rPr>
              <a:t>וכמה</a:t>
            </a:r>
            <a:r>
              <a:rPr lang="en-US" sz="2000" dirty="0">
                <a:solidFill>
                  <a:srgbClr val="FFFFFF"/>
                </a:solidFill>
              </a:rPr>
              <a:t> </a:t>
            </a:r>
            <a:r>
              <a:rPr lang="en-US" sz="2000" dirty="0" err="1">
                <a:solidFill>
                  <a:srgbClr val="FFFFFF"/>
                </a:solidFill>
              </a:rPr>
              <a:t>צריך</a:t>
            </a:r>
            <a:r>
              <a:rPr lang="en-US" sz="2000" dirty="0">
                <a:solidFill>
                  <a:srgbClr val="FFFFFF"/>
                </a:solidFill>
              </a:rPr>
              <a:t> </a:t>
            </a:r>
            <a:r>
              <a:rPr lang="en-US" sz="2000" dirty="0" err="1">
                <a:solidFill>
                  <a:srgbClr val="FFFFFF"/>
                </a:solidFill>
              </a:rPr>
              <a:t>להגדיל</a:t>
            </a:r>
            <a:r>
              <a:rPr lang="he-IL" sz="2000" dirty="0">
                <a:solidFill>
                  <a:srgbClr val="FFFFFF"/>
                </a:solidFill>
              </a:rPr>
              <a:t>,</a:t>
            </a:r>
            <a:r>
              <a:rPr lang="en-US" sz="2000" dirty="0">
                <a:solidFill>
                  <a:srgbClr val="FFFFFF"/>
                </a:solidFill>
              </a:rPr>
              <a:t> </a:t>
            </a:r>
            <a:r>
              <a:rPr lang="en-US" sz="2000" dirty="0" err="1">
                <a:solidFill>
                  <a:srgbClr val="FFFFFF"/>
                </a:solidFill>
              </a:rPr>
              <a:t>להזיז</a:t>
            </a:r>
            <a:r>
              <a:rPr lang="en-US" sz="2000" dirty="0">
                <a:solidFill>
                  <a:srgbClr val="FFFFFF"/>
                </a:solidFill>
              </a:rPr>
              <a:t> </a:t>
            </a:r>
            <a:r>
              <a:rPr lang="en-US" sz="2000" dirty="0" err="1">
                <a:solidFill>
                  <a:srgbClr val="FFFFFF"/>
                </a:solidFill>
              </a:rPr>
              <a:t>את</a:t>
            </a:r>
            <a:r>
              <a:rPr lang="en-US" sz="2000" dirty="0">
                <a:solidFill>
                  <a:srgbClr val="FFFFFF"/>
                </a:solidFill>
              </a:rPr>
              <a:t> </a:t>
            </a:r>
            <a:r>
              <a:rPr lang="en-US" sz="2000" dirty="0" err="1">
                <a:solidFill>
                  <a:srgbClr val="FFFFFF"/>
                </a:solidFill>
              </a:rPr>
              <a:t>הקופסא</a:t>
            </a:r>
            <a:r>
              <a:rPr lang="en-US" sz="2000" dirty="0">
                <a:solidFill>
                  <a:srgbClr val="FFFFFF"/>
                </a:solidFill>
              </a:rPr>
              <a:t>.</a:t>
            </a:r>
          </a:p>
          <a:p>
            <a:pPr marL="342900" indent="-228600" algn="r" rtl="1">
              <a:lnSpc>
                <a:spcPct val="90000"/>
              </a:lnSpc>
              <a:spcAft>
                <a:spcPts val="600"/>
              </a:spcAft>
              <a:buFont typeface="Arial" panose="020B0604020202020204" pitchFamily="34" charset="0"/>
              <a:buChar char="•"/>
            </a:pPr>
            <a:r>
              <a:rPr lang="en-US" sz="2000" dirty="0">
                <a:solidFill>
                  <a:srgbClr val="FFFFFF"/>
                </a:solidFill>
              </a:rPr>
              <a:t>ה</a:t>
            </a:r>
            <a:r>
              <a:rPr lang="he-IL" sz="2000" dirty="0">
                <a:solidFill>
                  <a:srgbClr val="FFFFFF"/>
                </a:solidFill>
              </a:rPr>
              <a:t> </a:t>
            </a:r>
            <a:r>
              <a:rPr lang="en-US" sz="2000" dirty="0">
                <a:solidFill>
                  <a:srgbClr val="FFFFFF"/>
                </a:solidFill>
              </a:rPr>
              <a:t>Bounding Box</a:t>
            </a:r>
            <a:r>
              <a:rPr lang="he-IL" sz="2000" dirty="0">
                <a:solidFill>
                  <a:srgbClr val="FFFFFF"/>
                </a:solidFill>
              </a:rPr>
              <a:t> </a:t>
            </a:r>
            <a:r>
              <a:rPr lang="en-US" sz="2000" dirty="0" err="1">
                <a:solidFill>
                  <a:srgbClr val="FFFFFF"/>
                </a:solidFill>
              </a:rPr>
              <a:t>עם</a:t>
            </a:r>
            <a:r>
              <a:rPr lang="en-US" sz="2000" dirty="0">
                <a:solidFill>
                  <a:srgbClr val="FFFFFF"/>
                </a:solidFill>
              </a:rPr>
              <a:t> </a:t>
            </a:r>
            <a:r>
              <a:rPr lang="en-US" sz="2000" dirty="0" err="1">
                <a:solidFill>
                  <a:srgbClr val="FFFFFF"/>
                </a:solidFill>
              </a:rPr>
              <a:t>הסתברות</a:t>
            </a:r>
            <a:r>
              <a:rPr lang="en-US" sz="2000" dirty="0">
                <a:solidFill>
                  <a:srgbClr val="FFFFFF"/>
                </a:solidFill>
              </a:rPr>
              <a:t> </a:t>
            </a:r>
            <a:r>
              <a:rPr lang="en-US" sz="2000" dirty="0" err="1">
                <a:solidFill>
                  <a:srgbClr val="FFFFFF"/>
                </a:solidFill>
              </a:rPr>
              <a:t>גדולה</a:t>
            </a:r>
            <a:r>
              <a:rPr lang="en-US" sz="2000" dirty="0">
                <a:solidFill>
                  <a:srgbClr val="FFFFFF"/>
                </a:solidFill>
              </a:rPr>
              <a:t> </a:t>
            </a:r>
            <a:r>
              <a:rPr lang="en-US" sz="2000" dirty="0" err="1">
                <a:solidFill>
                  <a:srgbClr val="FFFFFF"/>
                </a:solidFill>
              </a:rPr>
              <a:t>יותר</a:t>
            </a:r>
            <a:r>
              <a:rPr lang="en-US" sz="2000" dirty="0">
                <a:solidFill>
                  <a:srgbClr val="FFFFFF"/>
                </a:solidFill>
              </a:rPr>
              <a:t> מ Threshold</a:t>
            </a:r>
            <a:r>
              <a:rPr lang="he-IL" sz="2000" dirty="0">
                <a:solidFill>
                  <a:srgbClr val="FFFFFF"/>
                </a:solidFill>
              </a:rPr>
              <a:t> </a:t>
            </a:r>
            <a:r>
              <a:rPr lang="en-US" sz="2000" dirty="0" err="1">
                <a:solidFill>
                  <a:srgbClr val="FFFFFF"/>
                </a:solidFill>
              </a:rPr>
              <a:t>נבחר</a:t>
            </a:r>
            <a:r>
              <a:rPr lang="en-US" sz="2000" dirty="0">
                <a:solidFill>
                  <a:srgbClr val="FFFFFF"/>
                </a:solidFill>
              </a:rPr>
              <a:t> </a:t>
            </a:r>
            <a:r>
              <a:rPr lang="en-US" sz="2000" dirty="0" err="1">
                <a:solidFill>
                  <a:srgbClr val="FFFFFF"/>
                </a:solidFill>
              </a:rPr>
              <a:t>ומשומש</a:t>
            </a:r>
            <a:r>
              <a:rPr lang="en-US" sz="2000" dirty="0">
                <a:solidFill>
                  <a:srgbClr val="FFFFFF"/>
                </a:solidFill>
              </a:rPr>
              <a:t> </a:t>
            </a:r>
            <a:r>
              <a:rPr lang="en-US" sz="2000" dirty="0" err="1">
                <a:solidFill>
                  <a:srgbClr val="FFFFFF"/>
                </a:solidFill>
              </a:rPr>
              <a:t>לאיתור</a:t>
            </a:r>
            <a:r>
              <a:rPr lang="en-US" sz="2000" dirty="0">
                <a:solidFill>
                  <a:srgbClr val="FFFFFF"/>
                </a:solidFill>
              </a:rPr>
              <a:t> </a:t>
            </a:r>
            <a:r>
              <a:rPr lang="en-US" sz="2000" dirty="0" err="1">
                <a:solidFill>
                  <a:srgbClr val="FFFFFF"/>
                </a:solidFill>
              </a:rPr>
              <a:t>האובייקט</a:t>
            </a:r>
            <a:r>
              <a:rPr lang="en-US" sz="2000" dirty="0">
                <a:solidFill>
                  <a:srgbClr val="FFFFFF"/>
                </a:solidFill>
              </a:rPr>
              <a:t> </a:t>
            </a:r>
            <a:r>
              <a:rPr lang="en-US" sz="2000" dirty="0" err="1">
                <a:solidFill>
                  <a:srgbClr val="FFFFFF"/>
                </a:solidFill>
              </a:rPr>
              <a:t>בתמונה</a:t>
            </a:r>
            <a:r>
              <a:rPr lang="en-US" sz="2000" dirty="0">
                <a:solidFill>
                  <a:srgbClr val="FFFFFF"/>
                </a:solidFill>
              </a:rPr>
              <a:t>.</a:t>
            </a:r>
          </a:p>
          <a:p>
            <a:pPr marL="342900" indent="-228600" algn="r" rtl="1">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212235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B32DE8DB-F504-4791-9594-451B568B3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AC3A38-24A7-4FB7-BE2C-A5A6D7A69E59}"/>
              </a:ext>
            </a:extLst>
          </p:cNvPr>
          <p:cNvSpPr txBox="1"/>
          <p:nvPr/>
        </p:nvSpPr>
        <p:spPr>
          <a:xfrm>
            <a:off x="8939046" y="-249196"/>
            <a:ext cx="3433187" cy="40740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a:latin typeface="+mj-lt"/>
                <a:ea typeface="+mj-ea"/>
                <a:cs typeface="+mj-cs"/>
              </a:rPr>
              <a:t>YoloV3</a:t>
            </a:r>
          </a:p>
        </p:txBody>
      </p:sp>
      <p:sp>
        <p:nvSpPr>
          <p:cNvPr id="20" name="Rectangle 11">
            <a:extLst>
              <a:ext uri="{FF2B5EF4-FFF2-40B4-BE49-F238E27FC236}">
                <a16:creationId xmlns:a16="http://schemas.microsoft.com/office/drawing/2014/main" id="{56043DD8-E900-4EC1-91AB-BFFC63E4B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02A9E3-A103-430C-81BA-BECDA99DF208}"/>
              </a:ext>
            </a:extLst>
          </p:cNvPr>
          <p:cNvPicPr/>
          <p:nvPr/>
        </p:nvPicPr>
        <p:blipFill>
          <a:blip r:embed="rId3"/>
          <a:stretch>
            <a:fillRect/>
          </a:stretch>
        </p:blipFill>
        <p:spPr>
          <a:xfrm>
            <a:off x="1244277" y="2262041"/>
            <a:ext cx="3150797" cy="2348492"/>
          </a:xfrm>
          <a:prstGeom prst="rect">
            <a:avLst/>
          </a:prstGeom>
          <a:effectLst>
            <a:outerShdw blurRad="406400" dist="317500" dir="5400000" sx="89000" sy="89000" rotWithShape="0">
              <a:prstClr val="black">
                <a:alpha val="15000"/>
              </a:prstClr>
            </a:outerShdw>
          </a:effectLst>
        </p:spPr>
      </p:pic>
      <p:pic>
        <p:nvPicPr>
          <p:cNvPr id="4" name="Picture 3">
            <a:extLst>
              <a:ext uri="{FF2B5EF4-FFF2-40B4-BE49-F238E27FC236}">
                <a16:creationId xmlns:a16="http://schemas.microsoft.com/office/drawing/2014/main" id="{3BE9A7FE-8175-43B4-BA8C-5C3311A5AB9C}"/>
              </a:ext>
            </a:extLst>
          </p:cNvPr>
          <p:cNvPicPr/>
          <p:nvPr/>
        </p:nvPicPr>
        <p:blipFill>
          <a:blip r:embed="rId4"/>
          <a:stretch>
            <a:fillRect/>
          </a:stretch>
        </p:blipFill>
        <p:spPr>
          <a:xfrm>
            <a:off x="5135552" y="1255804"/>
            <a:ext cx="3150797" cy="4360965"/>
          </a:xfrm>
          <a:prstGeom prst="rect">
            <a:avLst/>
          </a:prstGeom>
          <a:effectLst>
            <a:outerShdw blurRad="406400" dist="317500" dir="5400000" sx="89000" sy="89000" rotWithShape="0">
              <a:prstClr val="black">
                <a:alpha val="15000"/>
              </a:prstClr>
            </a:outerShdw>
          </a:effectLst>
        </p:spPr>
      </p:pic>
      <p:sp>
        <p:nvSpPr>
          <p:cNvPr id="8" name="TextBox 7">
            <a:extLst>
              <a:ext uri="{FF2B5EF4-FFF2-40B4-BE49-F238E27FC236}">
                <a16:creationId xmlns:a16="http://schemas.microsoft.com/office/drawing/2014/main" id="{9E710F87-11C7-4657-94C1-C845A9AD5D13}"/>
              </a:ext>
            </a:extLst>
          </p:cNvPr>
          <p:cNvSpPr txBox="1"/>
          <p:nvPr/>
        </p:nvSpPr>
        <p:spPr>
          <a:xfrm>
            <a:off x="5598836" y="891540"/>
            <a:ext cx="2489703" cy="369332"/>
          </a:xfrm>
          <a:prstGeom prst="rect">
            <a:avLst/>
          </a:prstGeom>
          <a:noFill/>
        </p:spPr>
        <p:txBody>
          <a:bodyPr wrap="square" rtlCol="0">
            <a:spAutoFit/>
          </a:bodyPr>
          <a:lstStyle/>
          <a:p>
            <a:pPr algn="ctr"/>
            <a:r>
              <a:rPr lang="en-US" dirty="0"/>
              <a:t>DarkNet-53</a:t>
            </a:r>
          </a:p>
        </p:txBody>
      </p:sp>
      <p:sp>
        <p:nvSpPr>
          <p:cNvPr id="9" name="TextBox 8">
            <a:extLst>
              <a:ext uri="{FF2B5EF4-FFF2-40B4-BE49-F238E27FC236}">
                <a16:creationId xmlns:a16="http://schemas.microsoft.com/office/drawing/2014/main" id="{90A9B587-41D8-471A-A386-7113B3058B01}"/>
              </a:ext>
            </a:extLst>
          </p:cNvPr>
          <p:cNvSpPr txBox="1"/>
          <p:nvPr/>
        </p:nvSpPr>
        <p:spPr>
          <a:xfrm>
            <a:off x="1462854" y="2032110"/>
            <a:ext cx="2618913" cy="369332"/>
          </a:xfrm>
          <a:prstGeom prst="rect">
            <a:avLst/>
          </a:prstGeom>
          <a:noFill/>
        </p:spPr>
        <p:txBody>
          <a:bodyPr wrap="square" rtlCol="0">
            <a:spAutoFit/>
          </a:bodyPr>
          <a:lstStyle/>
          <a:p>
            <a:pPr algn="ctr"/>
            <a:r>
              <a:rPr lang="en-US" dirty="0"/>
              <a:t>Residual Block</a:t>
            </a:r>
          </a:p>
        </p:txBody>
      </p:sp>
    </p:spTree>
    <p:extLst>
      <p:ext uri="{BB962C8B-B14F-4D97-AF65-F5344CB8AC3E}">
        <p14:creationId xmlns:p14="http://schemas.microsoft.com/office/powerpoint/2010/main" val="73323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for post">
            <a:extLst>
              <a:ext uri="{FF2B5EF4-FFF2-40B4-BE49-F238E27FC236}">
                <a16:creationId xmlns:a16="http://schemas.microsoft.com/office/drawing/2014/main" id="{5372B4BA-DF42-4EE3-9545-28844A9A29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476" y="73233"/>
            <a:ext cx="5575243" cy="3846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for post">
            <a:extLst>
              <a:ext uri="{FF2B5EF4-FFF2-40B4-BE49-F238E27FC236}">
                <a16:creationId xmlns:a16="http://schemas.microsoft.com/office/drawing/2014/main" id="{1977BE45-3ED5-4902-904F-639AA38B26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19746" y="3605789"/>
            <a:ext cx="8954869" cy="31789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A8DA3B-C164-4011-9C8A-FF8178E9A176}"/>
              </a:ext>
            </a:extLst>
          </p:cNvPr>
          <p:cNvSpPr txBox="1"/>
          <p:nvPr/>
        </p:nvSpPr>
        <p:spPr>
          <a:xfrm>
            <a:off x="3381468" y="479562"/>
            <a:ext cx="5831423" cy="523220"/>
          </a:xfrm>
          <a:prstGeom prst="rect">
            <a:avLst/>
          </a:prstGeom>
          <a:noFill/>
        </p:spPr>
        <p:txBody>
          <a:bodyPr wrap="square" rtlCol="0">
            <a:spAutoFit/>
          </a:bodyPr>
          <a:lstStyle/>
          <a:p>
            <a:pPr algn="ctr"/>
            <a:r>
              <a:rPr lang="en-US" sz="2800" b="1" dirty="0"/>
              <a:t>Turning Darknet53 into a Detector</a:t>
            </a:r>
          </a:p>
        </p:txBody>
      </p:sp>
      <p:sp>
        <p:nvSpPr>
          <p:cNvPr id="7" name="TextBox 6">
            <a:extLst>
              <a:ext uri="{FF2B5EF4-FFF2-40B4-BE49-F238E27FC236}">
                <a16:creationId xmlns:a16="http://schemas.microsoft.com/office/drawing/2014/main" id="{96965CA9-771E-49F9-9EE5-581DB8291BDA}"/>
              </a:ext>
            </a:extLst>
          </p:cNvPr>
          <p:cNvSpPr txBox="1"/>
          <p:nvPr/>
        </p:nvSpPr>
        <p:spPr>
          <a:xfrm>
            <a:off x="5681569" y="1473373"/>
            <a:ext cx="5831423" cy="1477328"/>
          </a:xfrm>
          <a:prstGeom prst="rect">
            <a:avLst/>
          </a:prstGeom>
          <a:noFill/>
        </p:spPr>
        <p:txBody>
          <a:bodyPr wrap="square" rtlCol="0">
            <a:spAutoFit/>
          </a:bodyPr>
          <a:lstStyle/>
          <a:p>
            <a:pPr algn="r" rtl="1"/>
            <a:r>
              <a:rPr lang="he-IL" dirty="0">
                <a:latin typeface="Arial" panose="020B0604020202020204" pitchFamily="34" charset="0"/>
                <a:cs typeface="Arial" panose="020B0604020202020204" pitchFamily="34" charset="0"/>
              </a:rPr>
              <a:t>מאתר אובייקטים ב3 רמות שונות של </a:t>
            </a:r>
            <a:r>
              <a:rPr lang="en-US" dirty="0">
                <a:latin typeface="Arial" panose="020B0604020202020204" pitchFamily="34" charset="0"/>
                <a:cs typeface="Arial" panose="020B0604020202020204" pitchFamily="34" charset="0"/>
              </a:rPr>
              <a:t>Scale</a:t>
            </a:r>
            <a:r>
              <a:rPr lang="he-IL" dirty="0">
                <a:latin typeface="Arial" panose="020B0604020202020204" pitchFamily="34" charset="0"/>
                <a:cs typeface="Arial" panose="020B0604020202020204" pitchFamily="34" charset="0"/>
              </a:rPr>
              <a:t>.</a:t>
            </a:r>
          </a:p>
          <a:p>
            <a:pPr algn="r" rtl="1"/>
            <a:endParaRPr lang="he-IL" dirty="0">
              <a:latin typeface="Arial" panose="020B0604020202020204" pitchFamily="34" charset="0"/>
              <a:cs typeface="Arial" panose="020B0604020202020204" pitchFamily="34" charset="0"/>
            </a:endParaRPr>
          </a:p>
          <a:p>
            <a:pPr algn="r" rtl="1"/>
            <a:r>
              <a:rPr lang="he-IL" dirty="0">
                <a:latin typeface="Arial" panose="020B0604020202020204" pitchFamily="34" charset="0"/>
                <a:cs typeface="Arial" panose="020B0604020202020204" pitchFamily="34" charset="0"/>
              </a:rPr>
              <a:t>השכבה בגודל 13</a:t>
            </a:r>
            <a:r>
              <a:rPr lang="en-US" dirty="0">
                <a:latin typeface="Arial" panose="020B0604020202020204" pitchFamily="34" charset="0"/>
                <a:cs typeface="Arial" panose="020B0604020202020204" pitchFamily="34" charset="0"/>
              </a:rPr>
              <a:t>X</a:t>
            </a:r>
            <a:r>
              <a:rPr lang="he-IL" dirty="0">
                <a:latin typeface="Arial" panose="020B0604020202020204" pitchFamily="34" charset="0"/>
                <a:cs typeface="Arial" panose="020B0604020202020204" pitchFamily="34" charset="0"/>
              </a:rPr>
              <a:t>13 אחראית על זיהוי אובייקטים בסקלה גבוהה ומעבירה מידע לשכבות המזהות אובייקטים קטנים יותר, כדי לשפר את הדיוק.</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086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2E4B2D30-63EE-4489-A02A-F56F7141CAD9}"/>
              </a:ext>
            </a:extLst>
          </p:cNvPr>
          <p:cNvPicPr>
            <a:picLocks noChangeAspect="1"/>
          </p:cNvPicPr>
          <p:nvPr/>
        </p:nvPicPr>
        <p:blipFill>
          <a:blip r:embed="rId3"/>
          <a:stretch>
            <a:fillRect/>
          </a:stretch>
        </p:blipFill>
        <p:spPr>
          <a:xfrm>
            <a:off x="147586" y="1634251"/>
            <a:ext cx="3669812" cy="1234291"/>
          </a:xfrm>
          <a:prstGeom prst="rect">
            <a:avLst/>
          </a:prstGeom>
        </p:spPr>
      </p:pic>
      <p:pic>
        <p:nvPicPr>
          <p:cNvPr id="2050" name="Picture 2" descr="Image for post">
            <a:extLst>
              <a:ext uri="{FF2B5EF4-FFF2-40B4-BE49-F238E27FC236}">
                <a16:creationId xmlns:a16="http://schemas.microsoft.com/office/drawing/2014/main" id="{965FB190-EBBF-40D4-850C-86ED70AABB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7398" y="1544793"/>
            <a:ext cx="3980445" cy="1721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hart, line chart&#10;&#10;Description automatically generated">
            <a:extLst>
              <a:ext uri="{FF2B5EF4-FFF2-40B4-BE49-F238E27FC236}">
                <a16:creationId xmlns:a16="http://schemas.microsoft.com/office/drawing/2014/main" id="{17F8C542-F924-489B-9582-510C3ADC0778}"/>
              </a:ext>
            </a:extLst>
          </p:cNvPr>
          <p:cNvPicPr/>
          <p:nvPr/>
        </p:nvPicPr>
        <p:blipFill>
          <a:blip r:embed="rId5"/>
          <a:stretch>
            <a:fillRect/>
          </a:stretch>
        </p:blipFill>
        <p:spPr>
          <a:xfrm>
            <a:off x="7915633" y="1153814"/>
            <a:ext cx="3742678" cy="2300420"/>
          </a:xfrm>
          <a:prstGeom prst="rect">
            <a:avLst/>
          </a:prstGeom>
        </p:spPr>
      </p:pic>
      <p:sp>
        <p:nvSpPr>
          <p:cNvPr id="143" name="Rectangle 14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96986D0-9E94-4C94-B01B-B26CE79CF954}"/>
              </a:ext>
            </a:extLst>
          </p:cNvPr>
          <p:cNvSpPr txBox="1"/>
          <p:nvPr/>
        </p:nvSpPr>
        <p:spPr>
          <a:xfrm>
            <a:off x="5237999" y="4918837"/>
            <a:ext cx="4758431" cy="1499616"/>
          </a:xfrm>
          <a:prstGeom prst="rect">
            <a:avLst/>
          </a:prstGeom>
        </p:spPr>
        <p:txBody>
          <a:bodyPr vert="horz" lIns="91440" tIns="45720" rIns="91440" bIns="45720" rtlCol="0" anchor="t">
            <a:normAutofit/>
          </a:bodyPr>
          <a:lstStyle/>
          <a:p>
            <a:pPr algn="r" rtl="1">
              <a:lnSpc>
                <a:spcPct val="90000"/>
              </a:lnSpc>
              <a:spcBef>
                <a:spcPct val="0"/>
              </a:spcBef>
              <a:spcAft>
                <a:spcPts val="600"/>
              </a:spcAft>
            </a:pPr>
            <a:r>
              <a:rPr lang="en-US" sz="2000" dirty="0" err="1">
                <a:solidFill>
                  <a:schemeClr val="bg1"/>
                </a:solidFill>
                <a:latin typeface="Arial" panose="020B0604020202020204" pitchFamily="34" charset="0"/>
                <a:ea typeface="+mj-ea"/>
                <a:cs typeface="Arial" panose="020B0604020202020204" pitchFamily="34" charset="0"/>
              </a:rPr>
              <a:t>שכבת</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הקונבולוציה</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האחרונה</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מחזירה</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מטריצה</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ריבועית</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אשר</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נתייחס</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אליה</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בתור</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סוג</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של</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גריד</a:t>
            </a:r>
            <a:r>
              <a:rPr lang="en-US" sz="2000" dirty="0">
                <a:solidFill>
                  <a:schemeClr val="bg1"/>
                </a:solidFill>
                <a:latin typeface="Arial" panose="020B0604020202020204" pitchFamily="34" charset="0"/>
                <a:ea typeface="+mj-ea"/>
                <a:cs typeface="Arial" panose="020B0604020202020204" pitchFamily="34" charset="0"/>
              </a:rPr>
              <a:t>.</a:t>
            </a:r>
          </a:p>
          <a:p>
            <a:pPr algn="r" rtl="1">
              <a:lnSpc>
                <a:spcPct val="90000"/>
              </a:lnSpc>
              <a:spcBef>
                <a:spcPct val="0"/>
              </a:spcBef>
              <a:spcAft>
                <a:spcPts val="600"/>
              </a:spcAft>
            </a:pPr>
            <a:r>
              <a:rPr lang="en-US" sz="2000" dirty="0" err="1">
                <a:solidFill>
                  <a:schemeClr val="bg1"/>
                </a:solidFill>
                <a:latin typeface="Arial" panose="020B0604020202020204" pitchFamily="34" charset="0"/>
                <a:ea typeface="+mj-ea"/>
                <a:cs typeface="Arial" panose="020B0604020202020204" pitchFamily="34" charset="0"/>
              </a:rPr>
              <a:t>בכל</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תא</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בגריד</a:t>
            </a:r>
            <a:r>
              <a:rPr lang="en-US" sz="2000" dirty="0">
                <a:solidFill>
                  <a:schemeClr val="bg1"/>
                </a:solidFill>
                <a:latin typeface="Arial" panose="020B0604020202020204" pitchFamily="34" charset="0"/>
                <a:ea typeface="+mj-ea"/>
                <a:cs typeface="Arial" panose="020B0604020202020204" pitchFamily="34" charset="0"/>
              </a:rPr>
              <a:t> </a:t>
            </a:r>
            <a:r>
              <a:rPr lang="en-US" sz="2000" dirty="0" err="1">
                <a:solidFill>
                  <a:schemeClr val="bg1"/>
                </a:solidFill>
                <a:latin typeface="Arial" panose="020B0604020202020204" pitchFamily="34" charset="0"/>
                <a:ea typeface="+mj-ea"/>
                <a:cs typeface="Arial" panose="020B0604020202020204" pitchFamily="34" charset="0"/>
              </a:rPr>
              <a:t>נשים</a:t>
            </a:r>
            <a:r>
              <a:rPr lang="en-US" sz="2000" dirty="0">
                <a:solidFill>
                  <a:schemeClr val="bg1"/>
                </a:solidFill>
                <a:latin typeface="Arial" panose="020B0604020202020204" pitchFamily="34" charset="0"/>
                <a:ea typeface="+mj-ea"/>
                <a:cs typeface="Arial" panose="020B0604020202020204" pitchFamily="34" charset="0"/>
              </a:rPr>
              <a:t> 3 Anchor Box</a:t>
            </a:r>
            <a:r>
              <a:rPr lang="he-IL" sz="2000" dirty="0">
                <a:solidFill>
                  <a:schemeClr val="bg1"/>
                </a:solidFill>
                <a:latin typeface="Arial" panose="020B0604020202020204" pitchFamily="34" charset="0"/>
                <a:ea typeface="+mj-ea"/>
                <a:cs typeface="Arial" panose="020B0604020202020204" pitchFamily="34" charset="0"/>
              </a:rPr>
              <a:t>.</a:t>
            </a:r>
            <a:endParaRPr lang="en-US" sz="2000" dirty="0">
              <a:solidFill>
                <a:schemeClr val="bg1"/>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A0BDFABB-0C3B-4D2E-A1FF-B38125A2960D}"/>
              </a:ext>
            </a:extLst>
          </p:cNvPr>
          <p:cNvSpPr txBox="1"/>
          <p:nvPr/>
        </p:nvSpPr>
        <p:spPr>
          <a:xfrm>
            <a:off x="264329" y="4385569"/>
            <a:ext cx="4867800" cy="2160701"/>
          </a:xfrm>
          <a:prstGeom prst="rect">
            <a:avLst/>
          </a:prstGeom>
        </p:spPr>
        <p:txBody>
          <a:bodyPr vert="horz" lIns="91440" tIns="45720" rIns="91440" bIns="45720" rtlCol="0">
            <a:noAutofit/>
          </a:bodyPr>
          <a:lstStyle/>
          <a:p>
            <a:pPr indent="-228600" algn="r" rtl="1">
              <a:lnSpc>
                <a:spcPct val="90000"/>
              </a:lnSpc>
              <a:spcAft>
                <a:spcPts val="600"/>
              </a:spcAft>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algn="r" rtl="1">
              <a:lnSpc>
                <a:spcPct val="90000"/>
              </a:lnSpc>
              <a:spcAft>
                <a:spcPts val="600"/>
              </a:spcAft>
            </a:pPr>
            <a:r>
              <a:rPr lang="he-IL"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בבלוק</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האחרון</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נצטרך</a:t>
            </a:r>
            <a:r>
              <a:rPr lang="en-US" sz="1400" dirty="0">
                <a:solidFill>
                  <a:schemeClr val="bg1"/>
                </a:solidFill>
                <a:latin typeface="Arial" panose="020B0604020202020204" pitchFamily="34" charset="0"/>
                <a:cs typeface="Arial" panose="020B0604020202020204" pitchFamily="34" charset="0"/>
              </a:rPr>
              <a:t> לחזות3  </a:t>
            </a:r>
            <a:r>
              <a:rPr lang="he-IL"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דברים</a:t>
            </a:r>
            <a:r>
              <a:rPr lang="en-US" sz="1400" dirty="0">
                <a:solidFill>
                  <a:schemeClr val="bg1"/>
                </a:solidFill>
                <a:latin typeface="Arial" panose="020B0604020202020204" pitchFamily="34" charset="0"/>
                <a:cs typeface="Arial" panose="020B0604020202020204" pitchFamily="34" charset="0"/>
              </a:rPr>
              <a:t>:</a:t>
            </a:r>
          </a:p>
          <a:p>
            <a:pPr indent="-228600" algn="r" rtl="1">
              <a:lnSpc>
                <a:spcPct val="90000"/>
              </a:lnSpc>
              <a:spcAft>
                <a:spcPts val="600"/>
              </a:spcAft>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342900" indent="-228600" algn="r" rtl="1">
              <a:lnSpc>
                <a:spcPct val="90000"/>
              </a:lnSpc>
              <a:spcAft>
                <a:spcPts val="600"/>
              </a:spcAft>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 Offset  </a:t>
            </a:r>
            <a:r>
              <a:rPr lang="en-US" sz="1400" dirty="0" err="1">
                <a:solidFill>
                  <a:schemeClr val="bg1"/>
                </a:solidFill>
                <a:latin typeface="Arial" panose="020B0604020202020204" pitchFamily="34" charset="0"/>
                <a:cs typeface="Arial" panose="020B0604020202020204" pitchFamily="34" charset="0"/>
              </a:rPr>
              <a:t>של</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קואורדינטות</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הקופסא</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tx,ty,tw,th</a:t>
            </a:r>
            <a:r>
              <a:rPr lang="he-IL" sz="1400" dirty="0">
                <a:solidFill>
                  <a:schemeClr val="bg1"/>
                </a:solidFill>
                <a:latin typeface="Arial" panose="020B0604020202020204" pitchFamily="34" charset="0"/>
                <a:cs typeface="Arial" panose="020B0604020202020204" pitchFamily="34" charset="0"/>
              </a:rPr>
              <a:t>.</a:t>
            </a:r>
          </a:p>
          <a:p>
            <a:pPr marL="342900" indent="-228600" algn="r" rtl="1">
              <a:lnSpc>
                <a:spcPct val="90000"/>
              </a:lnSpc>
              <a:spcAft>
                <a:spcPts val="600"/>
              </a:spcAft>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פרמטר</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הסתברותי</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המציג</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מה</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ההסתברות</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שבקופסא</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זאת</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נמצא</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אובייקט</a:t>
            </a:r>
            <a:r>
              <a:rPr lang="en-US" sz="1400" dirty="0">
                <a:solidFill>
                  <a:schemeClr val="bg1"/>
                </a:solidFill>
                <a:latin typeface="Arial" panose="020B0604020202020204" pitchFamily="34" charset="0"/>
                <a:cs typeface="Arial" panose="020B0604020202020204" pitchFamily="34" charset="0"/>
              </a:rPr>
              <a:t>.</a:t>
            </a:r>
          </a:p>
          <a:p>
            <a:pPr marL="342900" indent="-228600" algn="r" rtl="1">
              <a:lnSpc>
                <a:spcPct val="90000"/>
              </a:lnSpc>
              <a:spcAft>
                <a:spcPts val="600"/>
              </a:spcAft>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וקטור</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הסתברוי</a:t>
            </a:r>
            <a:r>
              <a:rPr lang="he-IL" sz="1400" dirty="0">
                <a:solidFill>
                  <a:schemeClr val="bg1"/>
                </a:solidFill>
                <a:latin typeface="Arial" panose="020B0604020202020204" pitchFamily="34" charset="0"/>
                <a:cs typeface="Arial" panose="020B0604020202020204" pitchFamily="34" charset="0"/>
              </a:rPr>
              <a:t>ו</a:t>
            </a:r>
            <a:r>
              <a:rPr lang="en-US" sz="1400" dirty="0">
                <a:solidFill>
                  <a:schemeClr val="bg1"/>
                </a:solidFill>
                <a:latin typeface="Arial" panose="020B0604020202020204" pitchFamily="34" charset="0"/>
                <a:cs typeface="Arial" panose="020B0604020202020204" pitchFamily="34" charset="0"/>
              </a:rPr>
              <a:t>ת </a:t>
            </a:r>
            <a:r>
              <a:rPr lang="en-US" sz="1400" dirty="0" err="1">
                <a:solidFill>
                  <a:schemeClr val="bg1"/>
                </a:solidFill>
                <a:latin typeface="Arial" panose="020B0604020202020204" pitchFamily="34" charset="0"/>
                <a:cs typeface="Arial" panose="020B0604020202020204" pitchFamily="34" charset="0"/>
              </a:rPr>
              <a:t>אשר</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מציג</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מה</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ההסתברות</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שקופסא</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זו</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שייכת</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לכל</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אובייקט</a:t>
            </a:r>
            <a:r>
              <a:rPr lang="en-US" sz="1400" dirty="0">
                <a:solidFill>
                  <a:schemeClr val="bg1"/>
                </a:solidFill>
                <a:latin typeface="Arial" panose="020B0604020202020204" pitchFamily="34" charset="0"/>
                <a:cs typeface="Arial" panose="020B0604020202020204" pitchFamily="34" charset="0"/>
              </a:rPr>
              <a:t>.</a:t>
            </a:r>
          </a:p>
        </p:txBody>
      </p:sp>
      <p:grpSp>
        <p:nvGrpSpPr>
          <p:cNvPr id="145" name="Group 14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4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8334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Handling pedestrians in self-driving cars using image tracking and  alternative path generation with Frenét frames - ScienceDirect">
            <a:extLst>
              <a:ext uri="{FF2B5EF4-FFF2-40B4-BE49-F238E27FC236}">
                <a16:creationId xmlns:a16="http://schemas.microsoft.com/office/drawing/2014/main" id="{8214FB19-54D6-4004-BE4F-9CFA5EA7FE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675" r="-3" b="12801"/>
          <a:stretch/>
        </p:blipFill>
        <p:spPr bwMode="auto">
          <a:xfrm>
            <a:off x="20" y="-1"/>
            <a:ext cx="6712150" cy="23913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nected Car Data: Improving Autonomous Vehicle Safety at All Levels (I) |  by RoadCloud | Medium">
            <a:extLst>
              <a:ext uri="{FF2B5EF4-FFF2-40B4-BE49-F238E27FC236}">
                <a16:creationId xmlns:a16="http://schemas.microsoft.com/office/drawing/2014/main" id="{A81240C8-F939-4AD2-85B9-6CB2C17607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29" r="-1" b="-1"/>
          <a:stretch/>
        </p:blipFill>
        <p:spPr bwMode="auto">
          <a:xfrm>
            <a:off x="20" y="2391337"/>
            <a:ext cx="6712150" cy="4466657"/>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6BC48C-526A-4DBF-A0FE-CAB85553CB26}"/>
              </a:ext>
            </a:extLst>
          </p:cNvPr>
          <p:cNvSpPr txBox="1"/>
          <p:nvPr/>
        </p:nvSpPr>
        <p:spPr>
          <a:xfrm>
            <a:off x="7085032" y="960682"/>
            <a:ext cx="4442764" cy="80741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kern="1200" dirty="0">
                <a:solidFill>
                  <a:schemeClr val="bg1"/>
                </a:solidFill>
                <a:latin typeface="Arial" panose="020B0604020202020204" pitchFamily="34" charset="0"/>
                <a:ea typeface="+mj-ea"/>
                <a:cs typeface="Arial" panose="020B0604020202020204" pitchFamily="34" charset="0"/>
              </a:rPr>
              <a:t>Object Tracking</a:t>
            </a:r>
          </a:p>
        </p:txBody>
      </p:sp>
      <p:cxnSp>
        <p:nvCxnSpPr>
          <p:cNvPr id="194" name="Straight Connector 19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64E818-45FA-4210-9CE1-17E673FEDB66}"/>
              </a:ext>
            </a:extLst>
          </p:cNvPr>
          <p:cNvSpPr txBox="1"/>
          <p:nvPr/>
        </p:nvSpPr>
        <p:spPr>
          <a:xfrm>
            <a:off x="7085032" y="2805123"/>
            <a:ext cx="4292162" cy="3015849"/>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1700" dirty="0" err="1">
                <a:solidFill>
                  <a:schemeClr val="bg1"/>
                </a:solidFill>
                <a:latin typeface="Arial" panose="020B0604020202020204" pitchFamily="34" charset="0"/>
                <a:cs typeface="Arial" panose="020B0604020202020204" pitchFamily="34" charset="0"/>
              </a:rPr>
              <a:t>המטרה</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המרכזית</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היא</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לזהות</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אובייקט</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בצורה</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ייחודית</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ולבצע</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מעקב</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אחריו</a:t>
            </a:r>
            <a:r>
              <a:rPr lang="en-US" sz="1700" dirty="0">
                <a:solidFill>
                  <a:schemeClr val="bg1"/>
                </a:solidFill>
                <a:latin typeface="Arial" panose="020B0604020202020204" pitchFamily="34" charset="0"/>
                <a:cs typeface="Arial" panose="020B0604020202020204" pitchFamily="34" charset="0"/>
              </a:rPr>
              <a:t>.</a:t>
            </a:r>
          </a:p>
          <a:p>
            <a:pPr indent="-228600" algn="r" rtl="1">
              <a:lnSpc>
                <a:spcPct val="90000"/>
              </a:lnSpc>
              <a:spcAft>
                <a:spcPts val="600"/>
              </a:spcAft>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1700" dirty="0" err="1">
                <a:solidFill>
                  <a:schemeClr val="bg1"/>
                </a:solidFill>
                <a:latin typeface="Arial" panose="020B0604020202020204" pitchFamily="34" charset="0"/>
                <a:cs typeface="Arial" panose="020B0604020202020204" pitchFamily="34" charset="0"/>
              </a:rPr>
              <a:t>מצבו</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של</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אובייקט</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בדרך</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כלל</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מיוצג</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לפי</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מיקומו</a:t>
            </a:r>
            <a:r>
              <a:rPr lang="he-IL" sz="1700" dirty="0">
                <a:solidFill>
                  <a:schemeClr val="bg1"/>
                </a:solidFill>
                <a:latin typeface="Arial" panose="020B0604020202020204" pitchFamily="34" charset="0"/>
                <a:cs typeface="Arial" panose="020B0604020202020204" pitchFamily="34" charset="0"/>
              </a:rPr>
              <a:t>, </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המהירות</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שלו</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ויכולת</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ההאצה</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שלו</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בזמן</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מסוים</a:t>
            </a:r>
            <a:r>
              <a:rPr lang="en-US" sz="1700" dirty="0">
                <a:solidFill>
                  <a:schemeClr val="bg1"/>
                </a:solidFill>
                <a:latin typeface="Arial" panose="020B0604020202020204" pitchFamily="34" charset="0"/>
                <a:cs typeface="Arial" panose="020B0604020202020204" pitchFamily="34" charset="0"/>
              </a:rPr>
              <a:t>.</a:t>
            </a:r>
          </a:p>
          <a:p>
            <a:pPr indent="-228600" algn="r" rtl="1">
              <a:lnSpc>
                <a:spcPct val="90000"/>
              </a:lnSpc>
              <a:spcAft>
                <a:spcPts val="600"/>
              </a:spcAft>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1700" dirty="0" err="1">
                <a:solidFill>
                  <a:schemeClr val="bg1"/>
                </a:solidFill>
                <a:latin typeface="Arial" panose="020B0604020202020204" pitchFamily="34" charset="0"/>
                <a:cs typeface="Arial" panose="020B0604020202020204" pitchFamily="34" charset="0"/>
              </a:rPr>
              <a:t>כיצד</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ניתן</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להבדיל</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בין</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אובייקט</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לאובייקט</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מאותו</a:t>
            </a:r>
            <a:r>
              <a:rPr lang="en-US" sz="1700" dirty="0">
                <a:solidFill>
                  <a:schemeClr val="bg1"/>
                </a:solidFill>
                <a:latin typeface="Arial" panose="020B0604020202020204" pitchFamily="34" charset="0"/>
                <a:cs typeface="Arial" panose="020B0604020202020204" pitchFamily="34" charset="0"/>
              </a:rPr>
              <a:t> </a:t>
            </a:r>
            <a:r>
              <a:rPr lang="en-US" sz="1700" dirty="0" err="1">
                <a:solidFill>
                  <a:schemeClr val="bg1"/>
                </a:solidFill>
                <a:latin typeface="Arial" panose="020B0604020202020204" pitchFamily="34" charset="0"/>
                <a:cs typeface="Arial" panose="020B0604020202020204" pitchFamily="34" charset="0"/>
              </a:rPr>
              <a:t>סוג</a:t>
            </a:r>
            <a:r>
              <a:rPr lang="he-IL" sz="1700" dirty="0">
                <a:solidFill>
                  <a:schemeClr val="bg1"/>
                </a:solidFill>
                <a:latin typeface="Arial" panose="020B0604020202020204" pitchFamily="34" charset="0"/>
                <a:cs typeface="Arial" panose="020B0604020202020204" pitchFamily="34" charset="0"/>
              </a:rPr>
              <a:t>?</a:t>
            </a:r>
            <a:r>
              <a:rPr lang="en-US" sz="1700" dirty="0">
                <a:solidFill>
                  <a:schemeClr val="bg1"/>
                </a:solidFill>
                <a:latin typeface="Arial" panose="020B0604020202020204" pitchFamily="34" charset="0"/>
                <a:cs typeface="Arial" panose="020B0604020202020204" pitchFamily="34" charset="0"/>
              </a:rPr>
              <a:t> </a:t>
            </a:r>
          </a:p>
          <a:p>
            <a:pPr indent="-228600" algn="r" rtl="1">
              <a:lnSpc>
                <a:spcPct val="90000"/>
              </a:lnSpc>
              <a:spcAft>
                <a:spcPts val="600"/>
              </a:spcAft>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2319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TextBox 3">
            <a:extLst>
              <a:ext uri="{FF2B5EF4-FFF2-40B4-BE49-F238E27FC236}">
                <a16:creationId xmlns:a16="http://schemas.microsoft.com/office/drawing/2014/main" id="{8494588B-9155-4186-8C43-05455067E012}"/>
              </a:ext>
            </a:extLst>
          </p:cNvPr>
          <p:cNvGraphicFramePr/>
          <p:nvPr>
            <p:extLst>
              <p:ext uri="{D42A27DB-BD31-4B8C-83A1-F6EECF244321}">
                <p14:modId xmlns:p14="http://schemas.microsoft.com/office/powerpoint/2010/main" val="715292025"/>
              </p:ext>
            </p:extLst>
          </p:nvPr>
        </p:nvGraphicFramePr>
        <p:xfrm>
          <a:off x="2465011" y="1191725"/>
          <a:ext cx="7261978" cy="4753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87663C1-100A-4601-968E-48C45CACE0FF}"/>
              </a:ext>
            </a:extLst>
          </p:cNvPr>
          <p:cNvSpPr/>
          <p:nvPr/>
        </p:nvSpPr>
        <p:spPr>
          <a:xfrm>
            <a:off x="4248379" y="259310"/>
            <a:ext cx="3695242" cy="923330"/>
          </a:xfrm>
          <a:prstGeom prst="rect">
            <a:avLst/>
          </a:prstGeom>
          <a:noFill/>
        </p:spPr>
        <p:txBody>
          <a:bodyPr wrap="none" lIns="91440" tIns="45720" rIns="91440" bIns="45720">
            <a:spAutoFit/>
          </a:bodyPr>
          <a:lstStyle/>
          <a:p>
            <a:pPr algn="ctr"/>
            <a:r>
              <a:rPr lang="he-IL" sz="5400" b="1" cap="none" spc="0" dirty="0">
                <a:ln w="9525">
                  <a:solidFill>
                    <a:schemeClr val="bg1"/>
                  </a:solidFill>
                  <a:prstDash val="solid"/>
                </a:ln>
                <a:solidFill>
                  <a:srgbClr val="44546A"/>
                </a:solidFill>
                <a:effectLst>
                  <a:outerShdw blurRad="12700" dist="38100" dir="2700000" algn="tl" rotWithShape="0">
                    <a:schemeClr val="accent5">
                      <a:lumMod val="60000"/>
                      <a:lumOff val="40000"/>
                    </a:schemeClr>
                  </a:outerShdw>
                </a:effectLst>
              </a:rPr>
              <a:t>תוכן עניינים:</a:t>
            </a:r>
            <a:endParaRPr lang="en-US" sz="5400" b="1" cap="none" spc="0" dirty="0">
              <a:ln w="9525">
                <a:solidFill>
                  <a:schemeClr val="bg1"/>
                </a:solidFill>
                <a:prstDash val="solid"/>
              </a:ln>
              <a:solidFill>
                <a:srgbClr val="44546A"/>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548318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E17D61-9C35-416C-83C4-95646B10D9A0}"/>
              </a:ext>
            </a:extLst>
          </p:cNvPr>
          <p:cNvSpPr txBox="1"/>
          <p:nvPr/>
        </p:nvSpPr>
        <p:spPr>
          <a:xfrm>
            <a:off x="7493268" y="366757"/>
            <a:ext cx="4490519" cy="16549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400" b="1" kern="1200" dirty="0">
                <a:solidFill>
                  <a:schemeClr val="tx1"/>
                </a:solidFill>
                <a:latin typeface="Arial" panose="020B0604020202020204" pitchFamily="34" charset="0"/>
                <a:ea typeface="+mj-ea"/>
                <a:cs typeface="Arial" panose="020B0604020202020204" pitchFamily="34" charset="0"/>
              </a:rPr>
              <a:t>Multiple Object Tracking -</a:t>
            </a:r>
            <a:r>
              <a:rPr lang="he-IL" sz="3400" b="1" kern="1200" dirty="0">
                <a:solidFill>
                  <a:schemeClr val="tx1"/>
                </a:solidFill>
                <a:latin typeface="Arial" panose="020B0604020202020204" pitchFamily="34" charset="0"/>
                <a:ea typeface="+mj-ea"/>
                <a:cs typeface="Arial" panose="020B0604020202020204" pitchFamily="34" charset="0"/>
              </a:rPr>
              <a:t> </a:t>
            </a:r>
            <a:r>
              <a:rPr lang="en-US" sz="3400" b="1" kern="1200" dirty="0">
                <a:solidFill>
                  <a:schemeClr val="tx1"/>
                </a:solidFill>
                <a:latin typeface="Arial" panose="020B0604020202020204" pitchFamily="34" charset="0"/>
                <a:ea typeface="+mj-ea"/>
                <a:cs typeface="Arial" panose="020B0604020202020204" pitchFamily="34" charset="0"/>
              </a:rPr>
              <a:t>MOT</a:t>
            </a:r>
          </a:p>
        </p:txBody>
      </p:sp>
      <p:grpSp>
        <p:nvGrpSpPr>
          <p:cNvPr id="2059" name="Group 72">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74"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6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CA873864-AEBB-4179-8F4D-D617D9AC7B8A}"/>
              </a:ext>
            </a:extLst>
          </p:cNvPr>
          <p:cNvSpPr txBox="1"/>
          <p:nvPr/>
        </p:nvSpPr>
        <p:spPr>
          <a:xfrm>
            <a:off x="7493268" y="2505274"/>
            <a:ext cx="4696288" cy="3272324"/>
          </a:xfrm>
          <a:prstGeom prst="rect">
            <a:avLst/>
          </a:prstGeom>
        </p:spPr>
        <p:txBody>
          <a:bodyPr vert="horz" lIns="91440" tIns="45720" rIns="91440" bIns="45720" rtlCol="0" anchor="t">
            <a:normAutofit/>
          </a:bodyPr>
          <a:lstStyle/>
          <a:p>
            <a:pPr marL="342900" indent="-228600" algn="r" rtl="1">
              <a:lnSpc>
                <a:spcPct val="90000"/>
              </a:lnSpc>
              <a:spcAft>
                <a:spcPts val="600"/>
              </a:spcAft>
              <a:buFont typeface="Arial" panose="020B0604020202020204" pitchFamily="34" charset="0"/>
              <a:buChar char="•"/>
            </a:pPr>
            <a:r>
              <a:rPr lang="en-US" sz="1600" dirty="0" err="1">
                <a:latin typeface="Arial" panose="020B0604020202020204" pitchFamily="34" charset="0"/>
                <a:cs typeface="Arial" panose="020B0604020202020204" pitchFamily="34" charset="0"/>
              </a:rPr>
              <a:t>שימוש</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באלגוריתם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לזיהוי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אובייקטים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וסיווגם</a:t>
            </a:r>
            <a:r>
              <a:rPr lang="en-US" sz="1600" dirty="0">
                <a:latin typeface="Arial" panose="020B0604020202020204" pitchFamily="34" charset="0"/>
                <a:cs typeface="Arial" panose="020B0604020202020204" pitchFamily="34" charset="0"/>
              </a:rPr>
              <a:t>.</a:t>
            </a:r>
          </a:p>
          <a:p>
            <a:pPr marL="342900" indent="-228600" algn="r" rtl="1">
              <a:lnSpc>
                <a:spcPct val="90000"/>
              </a:lnSpc>
              <a:spcAft>
                <a:spcPts val="600"/>
              </a:spcAft>
              <a:buFont typeface="Arial" panose="020B0604020202020204" pitchFamily="34" charset="0"/>
              <a:buChar char="•"/>
            </a:pPr>
            <a:r>
              <a:rPr lang="en-US" sz="1600" dirty="0" err="1">
                <a:latin typeface="Arial" panose="020B0604020202020204" pitchFamily="34" charset="0"/>
                <a:cs typeface="Arial" panose="020B0604020202020204" pitchFamily="34" charset="0"/>
              </a:rPr>
              <a:t>שימוש</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באלגוריתםExtraction</a:t>
            </a:r>
            <a:r>
              <a:rPr lang="en-US" sz="1600" dirty="0">
                <a:latin typeface="Arial" panose="020B0604020202020204" pitchFamily="34" charset="0"/>
                <a:cs typeface="Arial" panose="020B0604020202020204" pitchFamily="34" charset="0"/>
              </a:rPr>
              <a:t>/Motion Feature </a:t>
            </a:r>
            <a:r>
              <a:rPr lang="en-US" sz="1600" dirty="0" err="1">
                <a:latin typeface="Arial" panose="020B0604020202020204" pitchFamily="34" charset="0"/>
                <a:cs typeface="Arial" panose="020B0604020202020204" pitchFamily="34" charset="0"/>
              </a:rPr>
              <a:t>לבניית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פרופיל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נראות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של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האובייקט</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וחיזוי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הצעד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הבא</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של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כל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אובייקט</a:t>
            </a:r>
            <a:r>
              <a:rPr lang="en-US" sz="1600" dirty="0">
                <a:latin typeface="Arial" panose="020B0604020202020204" pitchFamily="34" charset="0"/>
                <a:cs typeface="Arial" panose="020B0604020202020204" pitchFamily="34" charset="0"/>
              </a:rPr>
              <a:t>.</a:t>
            </a:r>
          </a:p>
          <a:p>
            <a:pPr marL="342900" indent="-228600" algn="r" rtl="1">
              <a:lnSpc>
                <a:spcPct val="90000"/>
              </a:lnSpc>
              <a:spcAft>
                <a:spcPts val="600"/>
              </a:spcAft>
              <a:buFont typeface="Arial" panose="020B0604020202020204" pitchFamily="34" charset="0"/>
              <a:buChar char="•"/>
            </a:pPr>
            <a:r>
              <a:rPr lang="en-US" sz="1600" dirty="0" err="1">
                <a:latin typeface="Arial" panose="020B0604020202020204" pitchFamily="34" charset="0"/>
                <a:cs typeface="Arial" panose="020B0604020202020204" pitchFamily="34" charset="0"/>
              </a:rPr>
              <a:t>שימוש</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בפרופיל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הנראות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לשם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חישוב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מטריצת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דמיון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בין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כל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אחד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מהאובייקטים</a:t>
            </a:r>
            <a:r>
              <a:rPr lang="en-US" sz="1600" dirty="0">
                <a:latin typeface="Arial" panose="020B0604020202020204" pitchFamily="34" charset="0"/>
                <a:cs typeface="Arial" panose="020B0604020202020204" pitchFamily="34" charset="0"/>
              </a:rPr>
              <a:t>.</a:t>
            </a:r>
          </a:p>
          <a:p>
            <a:pPr marL="342900" indent="-228600" algn="r" rtl="1">
              <a:lnSpc>
                <a:spcPct val="90000"/>
              </a:lnSpc>
              <a:spcAft>
                <a:spcPts val="600"/>
              </a:spcAft>
              <a:buFont typeface="Arial" panose="020B0604020202020204" pitchFamily="34" charset="0"/>
              <a:buChar char="•"/>
            </a:pPr>
            <a:r>
              <a:rPr lang="en-US" sz="1600" dirty="0" err="1">
                <a:latin typeface="Arial" panose="020B0604020202020204" pitchFamily="34" charset="0"/>
                <a:cs typeface="Arial" panose="020B0604020202020204" pitchFamily="34" charset="0"/>
              </a:rPr>
              <a:t>שימוש</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במטריצת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הדמיון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לקשר</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כל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אובייקט</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לאובייקט</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המתאים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בפריים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הבא</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בסרטון</a:t>
            </a:r>
            <a:r>
              <a:rPr lang="en-US" sz="1600" dirty="0">
                <a:latin typeface="Arial" panose="020B0604020202020204" pitchFamily="34" charset="0"/>
                <a:cs typeface="Arial" panose="020B0604020202020204" pitchFamily="34" charset="0"/>
              </a:rPr>
              <a:t>.</a:t>
            </a:r>
          </a:p>
          <a:p>
            <a:pPr marL="342900" indent="-228600" algn="r" rtl="1">
              <a:lnSpc>
                <a:spcPct val="90000"/>
              </a:lnSpc>
              <a:spcAft>
                <a:spcPts val="600"/>
              </a:spcAf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pic>
        <p:nvPicPr>
          <p:cNvPr id="2050" name="Picture 2" descr="Multiple Object Tracking in Real-Time">
            <a:extLst>
              <a:ext uri="{FF2B5EF4-FFF2-40B4-BE49-F238E27FC236}">
                <a16:creationId xmlns:a16="http://schemas.microsoft.com/office/drawing/2014/main" id="{C9F53106-47E7-48D0-B3D8-437554BCF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7481"/>
          <a:stretch/>
        </p:blipFill>
        <p:spPr bwMode="auto">
          <a:xfrm>
            <a:off x="19" y="10"/>
            <a:ext cx="737555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B281048-059E-4068-819A-CF695A4BC9BF}"/>
              </a:ext>
            </a:extLst>
          </p:cNvPr>
          <p:cNvPicPr/>
          <p:nvPr/>
        </p:nvPicPr>
        <p:blipFill>
          <a:blip r:embed="rId3"/>
          <a:stretch>
            <a:fillRect/>
          </a:stretch>
        </p:blipFill>
        <p:spPr>
          <a:xfrm>
            <a:off x="-63358" y="3383280"/>
            <a:ext cx="7556626" cy="3383270"/>
          </a:xfrm>
          <a:prstGeom prst="rect">
            <a:avLst/>
          </a:prstGeom>
        </p:spPr>
      </p:pic>
    </p:spTree>
    <p:extLst>
      <p:ext uri="{BB962C8B-B14F-4D97-AF65-F5344CB8AC3E}">
        <p14:creationId xmlns:p14="http://schemas.microsoft.com/office/powerpoint/2010/main" val="3230795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52070-D2B7-46A2-A667-460162EDFD07}"/>
              </a:ext>
            </a:extLst>
          </p:cNvPr>
          <p:cNvSpPr txBox="1"/>
          <p:nvPr/>
        </p:nvSpPr>
        <p:spPr>
          <a:xfrm>
            <a:off x="3047246" y="392041"/>
            <a:ext cx="6097508" cy="642035"/>
          </a:xfrm>
          <a:prstGeom prst="rect">
            <a:avLst/>
          </a:prstGeom>
          <a:noFill/>
        </p:spPr>
        <p:txBody>
          <a:bodyPr wrap="square">
            <a:spAutoFit/>
          </a:bodyPr>
          <a:lstStyle/>
          <a:p>
            <a:pPr marL="457200" marR="0" algn="ctr" rtl="1">
              <a:lnSpc>
                <a:spcPct val="107000"/>
              </a:lnSpc>
              <a:spcBef>
                <a:spcPts val="0"/>
              </a:spcBef>
              <a:spcAft>
                <a:spcPts val="800"/>
              </a:spcAft>
            </a:pPr>
            <a:r>
              <a:rPr lang="en-US" sz="3600" b="1" dirty="0">
                <a:effectLst/>
                <a:latin typeface="Arial" panose="020B0604020202020204" pitchFamily="34" charset="0"/>
                <a:ea typeface="Calibri" panose="020F0502020204030204" pitchFamily="34" charset="0"/>
                <a:cs typeface="Arial" panose="020B0604020202020204" pitchFamily="34" charset="0"/>
              </a:rPr>
              <a:t>Siamese networks</a:t>
            </a:r>
            <a:endParaRPr lang="en-US" sz="3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074" name="Picture 2" descr="Pin by Sage Murine on Dream kitty in 2020 | Cats, Cat breeds, Siamese cats">
            <a:extLst>
              <a:ext uri="{FF2B5EF4-FFF2-40B4-BE49-F238E27FC236}">
                <a16:creationId xmlns:a16="http://schemas.microsoft.com/office/drawing/2014/main" id="{7DEA6902-6DFC-4E53-AD9B-916E2A250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764" y="3730408"/>
            <a:ext cx="2546287" cy="25462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26D779-5A70-4716-9291-88F3D49DA460}"/>
              </a:ext>
            </a:extLst>
          </p:cNvPr>
          <p:cNvPicPr/>
          <p:nvPr/>
        </p:nvPicPr>
        <p:blipFill>
          <a:blip r:embed="rId4"/>
          <a:stretch>
            <a:fillRect/>
          </a:stretch>
        </p:blipFill>
        <p:spPr>
          <a:xfrm>
            <a:off x="5777064" y="3268643"/>
            <a:ext cx="4814946" cy="3469819"/>
          </a:xfrm>
          <a:prstGeom prst="rect">
            <a:avLst/>
          </a:prstGeom>
        </p:spPr>
      </p:pic>
      <p:sp>
        <p:nvSpPr>
          <p:cNvPr id="4" name="TextBox 3">
            <a:extLst>
              <a:ext uri="{FF2B5EF4-FFF2-40B4-BE49-F238E27FC236}">
                <a16:creationId xmlns:a16="http://schemas.microsoft.com/office/drawing/2014/main" id="{3F1C64DE-6D5A-4E06-96B9-B22BC206547D}"/>
              </a:ext>
            </a:extLst>
          </p:cNvPr>
          <p:cNvSpPr txBox="1"/>
          <p:nvPr/>
        </p:nvSpPr>
        <p:spPr>
          <a:xfrm>
            <a:off x="616426" y="1224967"/>
            <a:ext cx="11189293" cy="646331"/>
          </a:xfrm>
          <a:prstGeom prst="rect">
            <a:avLst/>
          </a:prstGeom>
          <a:noFill/>
        </p:spPr>
        <p:txBody>
          <a:bodyPr wrap="square" rtlCol="0">
            <a:spAutoFit/>
          </a:bodyPr>
          <a:lstStyle/>
          <a:p>
            <a:pPr algn="r" rtl="1"/>
            <a:r>
              <a:rPr lang="he-IL" dirty="0">
                <a:latin typeface="Arial" panose="020B0604020202020204" pitchFamily="34" charset="0"/>
                <a:cs typeface="Arial" panose="020B0604020202020204" pitchFamily="34" charset="0"/>
              </a:rPr>
              <a:t>גישה זו לפתרון בעיית המעקב היא שימוש ברשת </a:t>
            </a:r>
            <a:r>
              <a:rPr lang="en-US" dirty="0">
                <a:latin typeface="Arial" panose="020B0604020202020204" pitchFamily="34" charset="0"/>
                <a:cs typeface="Arial" panose="020B0604020202020204" pitchFamily="34" charset="0"/>
              </a:rPr>
              <a:t>CNN</a:t>
            </a:r>
            <a:r>
              <a:rPr lang="he-IL" dirty="0">
                <a:latin typeface="Arial" panose="020B0604020202020204" pitchFamily="34" charset="0"/>
                <a:cs typeface="Arial" panose="020B0604020202020204" pitchFamily="34" charset="0"/>
              </a:rPr>
              <a:t> עם פונקציית שגיאה המשלבת אינפורמציה משתי תמונות שונות, בשביל ללמוד את סט הפיצ'רים הטוב ביותר שמבדיל בין אובייקט לאובייקט.</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ECF7BD0-7E65-4E53-9FC0-9AE69F24F461}"/>
              </a:ext>
            </a:extLst>
          </p:cNvPr>
          <p:cNvSpPr txBox="1"/>
          <p:nvPr/>
        </p:nvSpPr>
        <p:spPr>
          <a:xfrm>
            <a:off x="1161393" y="2062189"/>
            <a:ext cx="10644326" cy="1477328"/>
          </a:xfrm>
          <a:prstGeom prst="rect">
            <a:avLst/>
          </a:prstGeom>
          <a:noFill/>
        </p:spPr>
        <p:txBody>
          <a:bodyPr wrap="square" rtlCol="0">
            <a:spAutoFit/>
          </a:bodyPr>
          <a:lstStyle/>
          <a:p>
            <a:pPr algn="r" rtl="1"/>
            <a:r>
              <a:rPr lang="he-IL" dirty="0">
                <a:latin typeface="Arial" panose="020B0604020202020204" pitchFamily="34" charset="0"/>
                <a:cs typeface="Arial" panose="020B0604020202020204" pitchFamily="34" charset="0"/>
              </a:rPr>
              <a:t>בשלב האימון אנו מאמנים שתי רשתות תואמות עם פרמטרים ומשקלים משותפים-ככה ניצור שתי רשתות זהות.</a:t>
            </a:r>
          </a:p>
          <a:p>
            <a:pPr algn="r" rtl="1"/>
            <a:endParaRPr lang="he-IL"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r>
              <a:rPr lang="en-US" dirty="0">
                <a:latin typeface="Arial" panose="020B0604020202020204" pitchFamily="34" charset="0"/>
                <a:cs typeface="Arial" panose="020B0604020202020204" pitchFamily="34" charset="0"/>
              </a:rPr>
              <a:t>Zhang et al</a:t>
            </a:r>
            <a:r>
              <a:rPr lang="he-IL" dirty="0">
                <a:latin typeface="Arial" panose="020B0604020202020204" pitchFamily="34" charset="0"/>
                <a:cs typeface="Arial" panose="020B0604020202020204" pitchFamily="34" charset="0"/>
              </a:rPr>
              <a:t> – השתמש בפונקציית שגיאה בשם </a:t>
            </a:r>
            <a:r>
              <a:rPr lang="en-US" dirty="0" err="1">
                <a:latin typeface="Arial" panose="020B0604020202020204" pitchFamily="34" charset="0"/>
                <a:cs typeface="Arial" panose="020B0604020202020204" pitchFamily="34" charset="0"/>
              </a:rPr>
              <a:t>SymTiplet</a:t>
            </a:r>
            <a:r>
              <a:rPr lang="en-US" dirty="0">
                <a:latin typeface="Arial" panose="020B0604020202020204" pitchFamily="34" charset="0"/>
                <a:cs typeface="Arial" panose="020B0604020202020204" pitchFamily="34" charset="0"/>
              </a:rPr>
              <a:t> loss</a:t>
            </a:r>
            <a:r>
              <a:rPr lang="he-IL" dirty="0">
                <a:latin typeface="Arial" panose="020B0604020202020204" pitchFamily="34" charset="0"/>
                <a:cs typeface="Arial" panose="020B0604020202020204" pitchFamily="34" charset="0"/>
              </a:rPr>
              <a:t> </a:t>
            </a:r>
          </a:p>
          <a:p>
            <a:pPr algn="r" rtl="1"/>
            <a:r>
              <a:rPr lang="he-IL" dirty="0">
                <a:latin typeface="Arial" panose="020B0604020202020204" pitchFamily="34" charset="0"/>
                <a:cs typeface="Arial" panose="020B0604020202020204" pitchFamily="34" charset="0"/>
              </a:rPr>
              <a:t>בשלב אימון הרשת נדרשו 2 תמונות השייכות לאותו אובייקט וגם תמונה נוספת של אובייקט אחר.</a:t>
            </a:r>
          </a:p>
          <a:p>
            <a:pPr marL="285750"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31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74C1DC7-27B7-4C74-B07E-6C15F12FF77D}"/>
              </a:ext>
            </a:extLst>
          </p:cNvPr>
          <p:cNvSpPr txBox="1"/>
          <p:nvPr/>
        </p:nvSpPr>
        <p:spPr>
          <a:xfrm>
            <a:off x="6727599" y="960293"/>
            <a:ext cx="4832802" cy="1243584"/>
          </a:xfrm>
          <a:prstGeom prst="rect">
            <a:avLst/>
          </a:prstGeom>
        </p:spPr>
        <p:txBody>
          <a:bodyPr vert="horz" lIns="91440" tIns="45720" rIns="91440" bIns="45720" rtlCol="0" anchor="ctr">
            <a:normAutofit/>
          </a:bodyPr>
          <a:lstStyle/>
          <a:p>
            <a:pPr marL="0" marR="0" algn="ctr">
              <a:lnSpc>
                <a:spcPct val="90000"/>
              </a:lnSpc>
              <a:spcBef>
                <a:spcPct val="0"/>
              </a:spcBef>
              <a:spcAft>
                <a:spcPts val="800"/>
              </a:spcAft>
            </a:pPr>
            <a:r>
              <a:rPr lang="en-US" sz="3600" b="1" dirty="0">
                <a:effectLst/>
                <a:latin typeface="Arial" panose="020B0604020202020204" pitchFamily="34" charset="0"/>
                <a:ea typeface="+mj-ea"/>
                <a:cs typeface="Arial" panose="020B0604020202020204" pitchFamily="34" charset="0"/>
              </a:rPr>
              <a:t>Semantic Segmentation</a:t>
            </a:r>
          </a:p>
        </p:txBody>
      </p:sp>
      <p:sp>
        <p:nvSpPr>
          <p:cNvPr id="24" name="Rectangle 23">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330FC04-EA71-47C4-9699-B8369353A960}"/>
              </a:ext>
            </a:extLst>
          </p:cNvPr>
          <p:cNvSpPr txBox="1"/>
          <p:nvPr/>
        </p:nvSpPr>
        <p:spPr>
          <a:xfrm>
            <a:off x="6727599" y="2723499"/>
            <a:ext cx="4832803" cy="3664351"/>
          </a:xfrm>
          <a:prstGeom prst="rect">
            <a:avLst/>
          </a:prstGeom>
        </p:spPr>
        <p:txBody>
          <a:bodyPr vert="horz" lIns="91440" tIns="45720" rIns="91440" bIns="45720" rtlCol="0">
            <a:normAutofit/>
          </a:bodyPr>
          <a:lstStyle/>
          <a:p>
            <a:pPr algn="r" rtl="1">
              <a:lnSpc>
                <a:spcPct val="90000"/>
              </a:lnSpc>
              <a:spcAft>
                <a:spcPts val="600"/>
              </a:spcAft>
            </a:pPr>
            <a:r>
              <a:rPr lang="en-US" sz="1700" dirty="0" err="1">
                <a:latin typeface="Arial" panose="020B0604020202020204" pitchFamily="34" charset="0"/>
                <a:cs typeface="Arial" panose="020B0604020202020204" pitchFamily="34" charset="0"/>
              </a:rPr>
              <a:t>מטרת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הסגמנטציה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היא</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לתייג</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כל</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פיקסל</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בתמונה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באמצעות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תוויות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סמנטיות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הנקבעות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מראש</a:t>
            </a:r>
            <a:r>
              <a:rPr lang="en-US" sz="1700" dirty="0">
                <a:latin typeface="Arial" panose="020B0604020202020204" pitchFamily="34" charset="0"/>
                <a:cs typeface="Arial" panose="020B0604020202020204" pitchFamily="34" charset="0"/>
              </a:rPr>
              <a:t>.</a:t>
            </a:r>
          </a:p>
          <a:p>
            <a:pPr indent="-228600" algn="r" rtl="1">
              <a:lnSpc>
                <a:spcPct val="90000"/>
              </a:lnSpc>
              <a:spcAft>
                <a:spcPts val="600"/>
              </a:spcAft>
              <a:buFont typeface="Arial" panose="020B0604020202020204" pitchFamily="34" charset="0"/>
              <a:buChar char="•"/>
            </a:pPr>
            <a:endParaRPr lang="en-US" sz="1050" dirty="0">
              <a:latin typeface="Arial" panose="020B0604020202020204" pitchFamily="34" charset="0"/>
              <a:cs typeface="Arial" panose="020B0604020202020204" pitchFamily="34" charset="0"/>
            </a:endParaRPr>
          </a:p>
          <a:p>
            <a:pPr algn="r" rtl="1">
              <a:lnSpc>
                <a:spcPct val="90000"/>
              </a:lnSpc>
              <a:spcAft>
                <a:spcPts val="600"/>
              </a:spcAft>
            </a:pPr>
            <a:r>
              <a:rPr lang="en-US" b="1" dirty="0" err="1">
                <a:latin typeface="Arial" panose="020B0604020202020204" pitchFamily="34" charset="0"/>
                <a:cs typeface="Arial" panose="020B0604020202020204" pitchFamily="34" charset="0"/>
              </a:rPr>
              <a:t>איך</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מבצעים</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זאת</a:t>
            </a:r>
            <a:r>
              <a:rPr lang="en-US" b="1" dirty="0">
                <a:latin typeface="Arial" panose="020B0604020202020204" pitchFamily="34" charset="0"/>
                <a:cs typeface="Arial" panose="020B0604020202020204" pitchFamily="34" charset="0"/>
              </a:rPr>
              <a:t>?</a:t>
            </a:r>
          </a:p>
          <a:p>
            <a:pPr indent="-228600" algn="r" rtl="1">
              <a:lnSpc>
                <a:spcPct val="90000"/>
              </a:lnSpc>
              <a:spcAft>
                <a:spcPts val="600"/>
              </a:spcAft>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1700" dirty="0">
                <a:latin typeface="Arial" panose="020B0604020202020204" pitchFamily="34" charset="0"/>
                <a:cs typeface="Arial" panose="020B0604020202020204" pitchFamily="34" charset="0"/>
              </a:rPr>
              <a:t>CNN</a:t>
            </a:r>
            <a:r>
              <a:rPr lang="he-IL" sz="1700" dirty="0">
                <a:latin typeface="Arial" panose="020B0604020202020204" pitchFamily="34" charset="0"/>
                <a:cs typeface="Arial" panose="020B0604020202020204" pitchFamily="34" charset="0"/>
              </a:rPr>
              <a:t> - </a:t>
            </a:r>
            <a:r>
              <a:rPr lang="en-US" sz="1700" dirty="0" err="1">
                <a:latin typeface="Arial" panose="020B0604020202020204" pitchFamily="34" charset="0"/>
                <a:cs typeface="Arial" panose="020B0604020202020204" pitchFamily="34" charset="0"/>
              </a:rPr>
              <a:t>הבעיה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בCNN</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רגיל</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היא</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שאנחנו</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משתמשים</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בשכבות</a:t>
            </a:r>
            <a:r>
              <a:rPr lang="en-US" sz="1700" dirty="0">
                <a:latin typeface="Arial" panose="020B0604020202020204" pitchFamily="34" charset="0"/>
                <a:cs typeface="Arial" panose="020B0604020202020204" pitchFamily="34" charset="0"/>
              </a:rPr>
              <a:t> Sub Sampling </a:t>
            </a:r>
            <a:r>
              <a:rPr lang="he-IL"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אשר</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מקטינות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את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רזולוציה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התמונה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אך</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אנו</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נרצה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חיזוי</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על</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הגודל</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המלא</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של</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התמונה</a:t>
            </a:r>
            <a:r>
              <a:rPr lang="en-US" sz="1700" dirty="0">
                <a:latin typeface="Arial" panose="020B0604020202020204" pitchFamily="34" charset="0"/>
                <a:cs typeface="Arial" panose="020B0604020202020204" pitchFamily="34" charset="0"/>
              </a:rPr>
              <a:t>.</a:t>
            </a:r>
          </a:p>
          <a:p>
            <a:pPr indent="-228600" algn="r" rtl="1">
              <a:lnSpc>
                <a:spcPct val="90000"/>
              </a:lnSpc>
              <a:spcAft>
                <a:spcPts val="600"/>
              </a:spcAft>
              <a:buFont typeface="Arial" panose="020B0604020202020204" pitchFamily="34" charset="0"/>
              <a:buChar char="•"/>
            </a:pPr>
            <a:r>
              <a:rPr lang="en-US" sz="1700" dirty="0">
                <a:latin typeface="Arial" panose="020B0604020202020204" pitchFamily="34" charset="0"/>
                <a:cs typeface="Arial" panose="020B0604020202020204" pitchFamily="34" charset="0"/>
              </a:rPr>
              <a:t> - FCN </a:t>
            </a:r>
            <a:r>
              <a:rPr lang="en-US" sz="1700" dirty="0" err="1">
                <a:latin typeface="Arial" panose="020B0604020202020204" pitchFamily="34" charset="0"/>
                <a:cs typeface="Arial" panose="020B0604020202020204" pitchFamily="34" charset="0"/>
              </a:rPr>
              <a:t>רשת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זו</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מציעה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להשתמש</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בשכבות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קונבולוציה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בלבד</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ועיבוי</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השכבה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האחרונה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לעומק</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מספר</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הקטגוריות</a:t>
            </a:r>
            <a:r>
              <a:rPr lang="he-IL" sz="1700" dirty="0">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החיסרון</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היא</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עלות</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חישוב</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גבוה</a:t>
            </a:r>
            <a:r>
              <a:rPr lang="he-IL" sz="1700" dirty="0">
                <a:latin typeface="Arial" panose="020B0604020202020204" pitchFamily="34" charset="0"/>
                <a:cs typeface="Arial" panose="020B0604020202020204" pitchFamily="34" charset="0"/>
              </a:rPr>
              <a:t>ה</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מאוד</a:t>
            </a:r>
            <a:r>
              <a:rPr lang="he-IL" sz="1700" dirty="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endParaRPr lang="en-US" sz="17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20A3116C-9C44-458A-9DC9-C27F3E7813FC}"/>
              </a:ext>
            </a:extLst>
          </p:cNvPr>
          <p:cNvPicPr/>
          <p:nvPr/>
        </p:nvPicPr>
        <p:blipFill>
          <a:blip r:embed="rId2"/>
          <a:stretch>
            <a:fillRect/>
          </a:stretch>
        </p:blipFill>
        <p:spPr>
          <a:xfrm>
            <a:off x="345721" y="941560"/>
            <a:ext cx="5076671" cy="3065642"/>
          </a:xfrm>
          <a:prstGeom prst="rect">
            <a:avLst/>
          </a:prstGeom>
        </p:spPr>
      </p:pic>
      <p:pic>
        <p:nvPicPr>
          <p:cNvPr id="12" name="Picture 11">
            <a:extLst>
              <a:ext uri="{FF2B5EF4-FFF2-40B4-BE49-F238E27FC236}">
                <a16:creationId xmlns:a16="http://schemas.microsoft.com/office/drawing/2014/main" id="{ADC00EC3-4522-4F77-B487-160D8319992E}"/>
              </a:ext>
            </a:extLst>
          </p:cNvPr>
          <p:cNvPicPr/>
          <p:nvPr/>
        </p:nvPicPr>
        <p:blipFill>
          <a:blip r:embed="rId3"/>
          <a:stretch>
            <a:fillRect/>
          </a:stretch>
        </p:blipFill>
        <p:spPr>
          <a:xfrm>
            <a:off x="283565" y="4145268"/>
            <a:ext cx="5138827" cy="1570776"/>
          </a:xfrm>
          <a:prstGeom prst="rect">
            <a:avLst/>
          </a:prstGeom>
        </p:spPr>
      </p:pic>
    </p:spTree>
    <p:extLst>
      <p:ext uri="{BB962C8B-B14F-4D97-AF65-F5344CB8AC3E}">
        <p14:creationId xmlns:p14="http://schemas.microsoft.com/office/powerpoint/2010/main" val="306135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A78BD-9AAD-442C-ACD9-7D96AEEFEF4C}"/>
              </a:ext>
            </a:extLst>
          </p:cNvPr>
          <p:cNvSpPr txBox="1"/>
          <p:nvPr/>
        </p:nvSpPr>
        <p:spPr>
          <a:xfrm>
            <a:off x="3752293" y="260309"/>
            <a:ext cx="468741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The </a:t>
            </a:r>
            <a:r>
              <a:rPr lang="en-US" sz="2800" b="1" dirty="0" err="1">
                <a:latin typeface="Arial" panose="020B0604020202020204" pitchFamily="34" charset="0"/>
                <a:cs typeface="Arial" panose="020B0604020202020204" pitchFamily="34" charset="0"/>
              </a:rPr>
              <a:t>SegNet</a:t>
            </a:r>
            <a:endParaRPr lang="en-US" sz="28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35A6885-BCC3-4479-BE2B-6C6EFEDE185A}"/>
              </a:ext>
            </a:extLst>
          </p:cNvPr>
          <p:cNvPicPr/>
          <p:nvPr/>
        </p:nvPicPr>
        <p:blipFill>
          <a:blip r:embed="rId2"/>
          <a:stretch>
            <a:fillRect/>
          </a:stretch>
        </p:blipFill>
        <p:spPr>
          <a:xfrm>
            <a:off x="1777630" y="1388449"/>
            <a:ext cx="8636739" cy="2563955"/>
          </a:xfrm>
          <a:prstGeom prst="rect">
            <a:avLst/>
          </a:prstGeom>
        </p:spPr>
      </p:pic>
      <p:pic>
        <p:nvPicPr>
          <p:cNvPr id="4" name="Picture 3">
            <a:extLst>
              <a:ext uri="{FF2B5EF4-FFF2-40B4-BE49-F238E27FC236}">
                <a16:creationId xmlns:a16="http://schemas.microsoft.com/office/drawing/2014/main" id="{097724AA-577D-4A42-ACEE-6834350EDE8B}"/>
              </a:ext>
            </a:extLst>
          </p:cNvPr>
          <p:cNvPicPr/>
          <p:nvPr/>
        </p:nvPicPr>
        <p:blipFill>
          <a:blip r:embed="rId3"/>
          <a:stretch>
            <a:fillRect/>
          </a:stretch>
        </p:blipFill>
        <p:spPr>
          <a:xfrm>
            <a:off x="4421087" y="4049477"/>
            <a:ext cx="2528633" cy="2506682"/>
          </a:xfrm>
          <a:prstGeom prst="rect">
            <a:avLst/>
          </a:prstGeom>
        </p:spPr>
      </p:pic>
      <p:pic>
        <p:nvPicPr>
          <p:cNvPr id="5" name="Picture 4">
            <a:extLst>
              <a:ext uri="{FF2B5EF4-FFF2-40B4-BE49-F238E27FC236}">
                <a16:creationId xmlns:a16="http://schemas.microsoft.com/office/drawing/2014/main" id="{A2035D70-2705-4BB6-8566-73DC73BC10A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9062" y="4421706"/>
            <a:ext cx="3277235" cy="1820545"/>
          </a:xfrm>
          <a:prstGeom prst="rect">
            <a:avLst/>
          </a:prstGeom>
          <a:noFill/>
          <a:ln>
            <a:noFill/>
          </a:ln>
        </p:spPr>
      </p:pic>
      <p:pic>
        <p:nvPicPr>
          <p:cNvPr id="6" name="Picture 5">
            <a:extLst>
              <a:ext uri="{FF2B5EF4-FFF2-40B4-BE49-F238E27FC236}">
                <a16:creationId xmlns:a16="http://schemas.microsoft.com/office/drawing/2014/main" id="{6A5B9051-FF5C-42F9-A8D5-1C3AC9679C3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468296" y="4396584"/>
            <a:ext cx="4031615" cy="2115185"/>
          </a:xfrm>
          <a:prstGeom prst="rect">
            <a:avLst/>
          </a:prstGeom>
          <a:noFill/>
          <a:ln>
            <a:noFill/>
          </a:ln>
        </p:spPr>
      </p:pic>
      <p:sp>
        <p:nvSpPr>
          <p:cNvPr id="7" name="TextBox 6">
            <a:extLst>
              <a:ext uri="{FF2B5EF4-FFF2-40B4-BE49-F238E27FC236}">
                <a16:creationId xmlns:a16="http://schemas.microsoft.com/office/drawing/2014/main" id="{C04E5563-1B0B-4EC9-A218-B8ED82D26498}"/>
              </a:ext>
            </a:extLst>
          </p:cNvPr>
          <p:cNvSpPr txBox="1"/>
          <p:nvPr/>
        </p:nvSpPr>
        <p:spPr>
          <a:xfrm>
            <a:off x="7875020" y="4114520"/>
            <a:ext cx="3177767" cy="369332"/>
          </a:xfrm>
          <a:prstGeom prst="rect">
            <a:avLst/>
          </a:prstGeom>
          <a:noFill/>
        </p:spPr>
        <p:txBody>
          <a:bodyPr wrap="square" rtlCol="0">
            <a:spAutoFit/>
          </a:bodyPr>
          <a:lstStyle/>
          <a:p>
            <a:pPr algn="ctr"/>
            <a:r>
              <a:rPr lang="en-US" dirty="0"/>
              <a:t>Bi-Linear Interpolation</a:t>
            </a:r>
          </a:p>
        </p:txBody>
      </p:sp>
      <p:sp>
        <p:nvSpPr>
          <p:cNvPr id="8" name="TextBox 7">
            <a:extLst>
              <a:ext uri="{FF2B5EF4-FFF2-40B4-BE49-F238E27FC236}">
                <a16:creationId xmlns:a16="http://schemas.microsoft.com/office/drawing/2014/main" id="{B08C5589-168E-4016-B906-CD658434382C}"/>
              </a:ext>
            </a:extLst>
          </p:cNvPr>
          <p:cNvSpPr txBox="1"/>
          <p:nvPr/>
        </p:nvSpPr>
        <p:spPr>
          <a:xfrm>
            <a:off x="813785" y="808327"/>
            <a:ext cx="10564427" cy="646331"/>
          </a:xfrm>
          <a:prstGeom prst="rect">
            <a:avLst/>
          </a:prstGeom>
          <a:noFill/>
        </p:spPr>
        <p:txBody>
          <a:bodyPr wrap="square" rtlCol="0">
            <a:spAutoFit/>
          </a:bodyPr>
          <a:lstStyle/>
          <a:p>
            <a:pPr algn="ctr" rtl="1"/>
            <a:r>
              <a:rPr lang="he-IL" dirty="0" err="1">
                <a:latin typeface="Arial" panose="020B0604020202020204" pitchFamily="34" charset="0"/>
                <a:cs typeface="Arial" panose="020B0604020202020204" pitchFamily="34" charset="0"/>
              </a:rPr>
              <a:t>ארכטיקטורה</a:t>
            </a:r>
            <a:r>
              <a:rPr lang="he-IL" dirty="0">
                <a:latin typeface="Arial" panose="020B0604020202020204" pitchFamily="34" charset="0"/>
                <a:cs typeface="Arial" panose="020B0604020202020204" pitchFamily="34" charset="0"/>
              </a:rPr>
              <a:t> זאת בנויה מ13 שכבות </a:t>
            </a:r>
            <a:r>
              <a:rPr lang="he-IL" dirty="0" err="1">
                <a:latin typeface="Arial" panose="020B0604020202020204" pitchFamily="34" charset="0"/>
                <a:cs typeface="Arial" panose="020B0604020202020204" pitchFamily="34" charset="0"/>
              </a:rPr>
              <a:t>קונבולוציה</a:t>
            </a:r>
            <a:r>
              <a:rPr lang="he-IL" dirty="0">
                <a:latin typeface="Arial" panose="020B0604020202020204" pitchFamily="34" charset="0"/>
                <a:cs typeface="Arial" panose="020B0604020202020204" pitchFamily="34" charset="0"/>
              </a:rPr>
              <a:t> הלקוחות מרשת </a:t>
            </a:r>
            <a:r>
              <a:rPr lang="en-US" dirty="0">
                <a:latin typeface="Arial" panose="020B0604020202020204" pitchFamily="34" charset="0"/>
                <a:cs typeface="Arial" panose="020B0604020202020204" pitchFamily="34" charset="0"/>
              </a:rPr>
              <a:t>VGG</a:t>
            </a:r>
            <a:r>
              <a:rPr lang="he-IL" dirty="0">
                <a:latin typeface="Arial" panose="020B0604020202020204" pitchFamily="34" charset="0"/>
                <a:cs typeface="Arial" panose="020B0604020202020204" pitchFamily="34" charset="0"/>
              </a:rPr>
              <a:t>16.</a:t>
            </a:r>
          </a:p>
          <a:p>
            <a:pPr algn="ctr" rtl="1"/>
            <a:r>
              <a:rPr lang="he-IL" dirty="0">
                <a:latin typeface="Arial" panose="020B0604020202020204" pitchFamily="34" charset="0"/>
                <a:cs typeface="Arial" panose="020B0604020202020204" pitchFamily="34" charset="0"/>
              </a:rPr>
              <a:t>לפני כל שכבת </a:t>
            </a:r>
            <a:r>
              <a:rPr lang="en-US" dirty="0" err="1">
                <a:latin typeface="Arial" panose="020B0604020202020204" pitchFamily="34" charset="0"/>
                <a:cs typeface="Arial" panose="020B0604020202020204" pitchFamily="34" charset="0"/>
              </a:rPr>
              <a:t>MaxPooling</a:t>
            </a:r>
            <a:r>
              <a:rPr lang="he-IL" dirty="0">
                <a:latin typeface="Arial" panose="020B0604020202020204" pitchFamily="34" charset="0"/>
                <a:cs typeface="Arial" panose="020B0604020202020204" pitchFamily="34" charset="0"/>
              </a:rPr>
              <a:t> שומרים את המיקום של הערך הגדול ביותר שיעזור לנו בשלב ה</a:t>
            </a:r>
            <a:r>
              <a:rPr lang="en-US" dirty="0">
                <a:latin typeface="Arial" panose="020B0604020202020204" pitchFamily="34" charset="0"/>
                <a:cs typeface="Arial" panose="020B0604020202020204" pitchFamily="34" charset="0"/>
              </a:rPr>
              <a:t>Decoder</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950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Tech Traffic Sign Recognition System">
            <a:extLst>
              <a:ext uri="{FF2B5EF4-FFF2-40B4-BE49-F238E27FC236}">
                <a16:creationId xmlns:a16="http://schemas.microsoft.com/office/drawing/2014/main" id="{809DF9F0-52B4-49DC-854B-AC7DC762C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0" name="Rectangle 13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4E78AF5-C0FA-4491-A910-A6D1E256365E}"/>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 מודל לזיהוי תמרורים ברכבים אוטונומיים</a:t>
            </a:r>
            <a:endParaRPr lang="en-US" sz="3600" dirty="0">
              <a:solidFill>
                <a:schemeClr val="tx1">
                  <a:lumMod val="85000"/>
                  <a:lumOff val="15000"/>
                </a:schemeClr>
              </a:solidFill>
              <a:latin typeface="+mj-lt"/>
              <a:ea typeface="+mj-ea"/>
              <a:cs typeface="+mj-cs"/>
            </a:endParaRPr>
          </a:p>
        </p:txBody>
      </p:sp>
      <p:cxnSp>
        <p:nvCxnSpPr>
          <p:cNvPr id="1031" name="Straight Connector 13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4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729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B0A409-9290-4466-9E9E-7D28D41EEF22}"/>
              </a:ext>
            </a:extLst>
          </p:cNvPr>
          <p:cNvSpPr txBox="1"/>
          <p:nvPr/>
        </p:nvSpPr>
        <p:spPr>
          <a:xfrm>
            <a:off x="6480073" y="1609352"/>
            <a:ext cx="5604949" cy="1325563"/>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3200" b="1" dirty="0">
                <a:effectLst/>
                <a:latin typeface="Arial" panose="020B0604020202020204" pitchFamily="34" charset="0"/>
                <a:ea typeface="+mj-ea"/>
                <a:cs typeface="Arial" panose="020B0604020202020204" pitchFamily="34" charset="0"/>
              </a:rPr>
              <a:t> GTSRB - German Traffic Sign Recognition Benchmark</a:t>
            </a:r>
          </a:p>
          <a:p>
            <a:pPr algn="ctr">
              <a:lnSpc>
                <a:spcPct val="90000"/>
              </a:lnSpc>
              <a:spcBef>
                <a:spcPct val="0"/>
              </a:spcBef>
              <a:spcAft>
                <a:spcPts val="600"/>
              </a:spcAft>
            </a:pPr>
            <a:endParaRPr lang="en-US" sz="3200" b="1" dirty="0">
              <a:latin typeface="Arial" panose="020B0604020202020204" pitchFamily="34" charset="0"/>
              <a:ea typeface="+mj-ea"/>
              <a:cs typeface="Arial" panose="020B0604020202020204" pitchFamily="34" charset="0"/>
            </a:endParaRPr>
          </a:p>
        </p:txBody>
      </p:sp>
      <p:sp>
        <p:nvSpPr>
          <p:cNvPr id="78" name="Freeform: Shape 77">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How to start classifying with TensorFlow 2.0 - Data UAB">
            <a:extLst>
              <a:ext uri="{FF2B5EF4-FFF2-40B4-BE49-F238E27FC236}">
                <a16:creationId xmlns:a16="http://schemas.microsoft.com/office/drawing/2014/main" id="{3B3B9D71-33F2-478F-8CDD-CECCCD56F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84" r="-3" b="-3"/>
          <a:stretch/>
        </p:blipFill>
        <p:spPr bwMode="auto">
          <a:xfrm>
            <a:off x="425696" y="540780"/>
            <a:ext cx="3956499" cy="26740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verview of the GTSRB Dataset. | Download Scientific Diagram">
            <a:extLst>
              <a:ext uri="{FF2B5EF4-FFF2-40B4-BE49-F238E27FC236}">
                <a16:creationId xmlns:a16="http://schemas.microsoft.com/office/drawing/2014/main" id="{D9E92FD7-B1B9-47B5-A646-7658D6144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 r="-76"/>
          <a:stretch/>
        </p:blipFill>
        <p:spPr bwMode="auto">
          <a:xfrm>
            <a:off x="425695" y="3769102"/>
            <a:ext cx="4614138" cy="2367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4FF980-177A-4E86-B481-98819D24C8AF}"/>
              </a:ext>
            </a:extLst>
          </p:cNvPr>
          <p:cNvSpPr txBox="1"/>
          <p:nvPr/>
        </p:nvSpPr>
        <p:spPr>
          <a:xfrm>
            <a:off x="6480073" y="3112154"/>
            <a:ext cx="5541333" cy="1536933"/>
          </a:xfrm>
          <a:prstGeom prst="rect">
            <a:avLst/>
          </a:prstGeom>
        </p:spPr>
        <p:txBody>
          <a:bodyPr vert="horz" lIns="91440" tIns="45720" rIns="91440" bIns="45720" rtlCol="0" anchor="t">
            <a:normAutofit/>
          </a:bodyPr>
          <a:lstStyle/>
          <a:p>
            <a:pPr marL="0" marR="0" indent="-228600" algn="r" rtl="1">
              <a:lnSpc>
                <a:spcPct val="90000"/>
              </a:lnSpc>
              <a:spcBef>
                <a:spcPts val="0"/>
              </a:spcBef>
              <a:spcAft>
                <a:spcPts val="800"/>
              </a:spcAft>
              <a:buFont typeface="Arial" panose="020B0604020202020204" pitchFamily="34" charset="0"/>
              <a:buChar char="•"/>
            </a:pPr>
            <a:r>
              <a:rPr lang="en-US" dirty="0" err="1">
                <a:effectLst/>
                <a:latin typeface="Arial" panose="020B0604020202020204" pitchFamily="34" charset="0"/>
                <a:cs typeface="Arial" panose="020B0604020202020204" pitchFamily="34" charset="0"/>
              </a:rPr>
              <a:t>בסיס</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הנתונים</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הזה</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פורסם</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לשם</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שימוש</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בתחרות</a:t>
            </a:r>
            <a:r>
              <a:rPr lang="en-US" dirty="0">
                <a:effectLst/>
                <a:latin typeface="Arial" panose="020B0604020202020204" pitchFamily="34" charset="0"/>
                <a:cs typeface="Arial" panose="020B0604020202020204" pitchFamily="34" charset="0"/>
              </a:rPr>
              <a:t> -international Joint Conference on Neural Networks</a:t>
            </a:r>
            <a:r>
              <a:rPr lang="he-IL" dirty="0">
                <a:effectLst/>
                <a:latin typeface="Arial" panose="020B0604020202020204" pitchFamily="34" charset="0"/>
                <a:cs typeface="Arial" panose="020B0604020202020204" pitchFamily="34" charset="0"/>
              </a:rPr>
              <a:t>.</a:t>
            </a:r>
            <a:endParaRPr lang="en-US" dirty="0">
              <a:effectLst/>
              <a:latin typeface="Arial" panose="020B0604020202020204" pitchFamily="34" charset="0"/>
              <a:cs typeface="Arial" panose="020B0604020202020204" pitchFamily="34" charset="0"/>
            </a:endParaRPr>
          </a:p>
          <a:p>
            <a:pPr marL="0" marR="0" indent="-228600" algn="r" rtl="1">
              <a:lnSpc>
                <a:spcPct val="90000"/>
              </a:lnSpc>
              <a:spcBef>
                <a:spcPts val="0"/>
              </a:spcBef>
              <a:spcAft>
                <a:spcPts val="800"/>
              </a:spcAft>
              <a:buFont typeface="Arial" panose="020B0604020202020204" pitchFamily="34" charset="0"/>
              <a:buChar char="•"/>
            </a:pPr>
            <a:r>
              <a:rPr lang="en-US" dirty="0" err="1">
                <a:effectLst/>
                <a:latin typeface="Arial" panose="020B0604020202020204" pitchFamily="34" charset="0"/>
                <a:cs typeface="Arial" panose="020B0604020202020204" pitchFamily="34" charset="0"/>
              </a:rPr>
              <a:t>אשר</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נערכה</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בשנת</a:t>
            </a:r>
            <a:r>
              <a:rPr lang="en-US" dirty="0">
                <a:effectLst/>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2011 </a:t>
            </a:r>
            <a:r>
              <a:rPr lang="en-US" dirty="0" err="1">
                <a:effectLst/>
                <a:latin typeface="Arial" panose="020B0604020202020204" pitchFamily="34" charset="0"/>
                <a:cs typeface="Arial" panose="020B0604020202020204" pitchFamily="34" charset="0"/>
              </a:rPr>
              <a:t>ומטרתה</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היא</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להצליח</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לבנות</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מודל</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אשר</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יצליח</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לדייק</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בזיהוי</a:t>
            </a:r>
            <a:r>
              <a:rPr lang="he-IL" dirty="0">
                <a:latin typeface="Arial" panose="020B0604020202020204" pitchFamily="34" charset="0"/>
                <a:cs typeface="Arial" panose="020B0604020202020204" pitchFamily="34" charset="0"/>
              </a:rPr>
              <a:t> של</a:t>
            </a:r>
            <a:r>
              <a:rPr lang="en-US" dirty="0">
                <a:effectLst/>
                <a:latin typeface="Arial" panose="020B0604020202020204" pitchFamily="34" charset="0"/>
                <a:cs typeface="Arial" panose="020B0604020202020204" pitchFamily="34" charset="0"/>
              </a:rPr>
              <a:t> </a:t>
            </a:r>
            <a:r>
              <a:rPr lang="he-IL" dirty="0">
                <a:effectLst/>
                <a:latin typeface="Arial" panose="020B0604020202020204" pitchFamily="34" charset="0"/>
                <a:cs typeface="Arial" panose="020B0604020202020204" pitchFamily="34" charset="0"/>
              </a:rPr>
              <a:t>43 </a:t>
            </a:r>
            <a:r>
              <a:rPr lang="en-US" dirty="0" err="1">
                <a:effectLst/>
                <a:latin typeface="Arial" panose="020B0604020202020204" pitchFamily="34" charset="0"/>
                <a:cs typeface="Arial" panose="020B0604020202020204" pitchFamily="34" charset="0"/>
              </a:rPr>
              <a:t>סוגים</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שונים</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של</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תמרורים</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מתוך</a:t>
            </a:r>
            <a:r>
              <a:rPr lang="en-US" dirty="0">
                <a:effectLst/>
                <a:latin typeface="Arial" panose="020B0604020202020204" pitchFamily="34" charset="0"/>
                <a:cs typeface="Arial" panose="020B0604020202020204" pitchFamily="34" charset="0"/>
              </a:rPr>
              <a:t> כ</a:t>
            </a:r>
            <a:r>
              <a:rPr lang="he-IL" dirty="0">
                <a:effectLst/>
                <a:latin typeface="Arial" panose="020B0604020202020204" pitchFamily="34" charset="0"/>
                <a:cs typeface="Arial" panose="020B0604020202020204" pitchFamily="34" charset="0"/>
              </a:rPr>
              <a:t> 50 </a:t>
            </a:r>
            <a:r>
              <a:rPr lang="en-US" dirty="0" err="1">
                <a:effectLst/>
                <a:latin typeface="Arial" panose="020B0604020202020204" pitchFamily="34" charset="0"/>
                <a:cs typeface="Arial" panose="020B0604020202020204" pitchFamily="34" charset="0"/>
              </a:rPr>
              <a:t>אלף</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תמונות</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שונות</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של</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תמרורי</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תנועה</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מגרמניה</a:t>
            </a:r>
            <a:r>
              <a:rPr lang="en-US" dirty="0">
                <a:effectLst/>
                <a:latin typeface="Arial" panose="020B0604020202020204" pitchFamily="34" charset="0"/>
                <a:cs typeface="Arial" panose="020B0604020202020204" pitchFamily="34" charset="0"/>
              </a:rPr>
              <a:t>.</a:t>
            </a:r>
          </a:p>
          <a:p>
            <a:pPr indent="-228600" algn="r" rtl="1">
              <a:lnSpc>
                <a:spcPct val="9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33301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50B8C-86C2-4BB6-832C-0610DCB11607}"/>
              </a:ext>
            </a:extLst>
          </p:cNvPr>
          <p:cNvSpPr txBox="1"/>
          <p:nvPr/>
        </p:nvSpPr>
        <p:spPr>
          <a:xfrm>
            <a:off x="5274024" y="1142688"/>
            <a:ext cx="6655293" cy="1626792"/>
          </a:xfrm>
          <a:prstGeom prst="rect">
            <a:avLst/>
          </a:prstGeom>
          <a:noFill/>
        </p:spPr>
        <p:txBody>
          <a:bodyPr wrap="square" rtlCol="0">
            <a:spAutoFit/>
          </a:bodyPr>
          <a:lstStyle/>
          <a:p>
            <a:pPr algn="r" rtl="1"/>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חלוקת מסד הנתונים 80/20 ושימוש במסד נתונים נוסף לאימון</a:t>
            </a:r>
          </a:p>
          <a:p>
            <a:pPr algn="r" rtl="1"/>
            <a:endParaRPr lang="he-IL" sz="1100" dirty="0">
              <a:latin typeface="Arial" panose="020B0604020202020204" pitchFamily="34" charset="0"/>
              <a:cs typeface="Arial" panose="020B0604020202020204" pitchFamily="34" charset="0"/>
            </a:endParaRPr>
          </a:p>
          <a:p>
            <a:pPr marL="0" marR="0" algn="just" rtl="1">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Training Set </a:t>
            </a:r>
            <a:r>
              <a:rPr lang="he-IL" sz="1800" dirty="0">
                <a:effectLst/>
                <a:latin typeface="Arial" panose="020B0604020202020204" pitchFamily="34" charset="0"/>
                <a:ea typeface="Calibri" panose="020F0502020204030204" pitchFamily="34" charset="0"/>
                <a:cs typeface="Arial" panose="020B0604020202020204" pitchFamily="34" charset="0"/>
              </a:rPr>
              <a:t> – 31,367 תמונות.</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Validation Set</a:t>
            </a:r>
            <a:r>
              <a:rPr lang="he-IL"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 7842 תמונות.</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Test Set</a:t>
            </a:r>
            <a:r>
              <a:rPr lang="he-IL"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 12630 תמונות.</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D5E7A2C3-8514-4194-A907-CA7B7A678F19}"/>
              </a:ext>
            </a:extLst>
          </p:cNvPr>
          <p:cNvSpPr txBox="1"/>
          <p:nvPr/>
        </p:nvSpPr>
        <p:spPr>
          <a:xfrm>
            <a:off x="789291" y="1351838"/>
            <a:ext cx="4643959" cy="4652492"/>
          </a:xfrm>
          <a:prstGeom prst="rect">
            <a:avLst/>
          </a:prstGeom>
          <a:noFill/>
        </p:spPr>
        <p:txBody>
          <a:bodyPr wrap="square">
            <a:spAutoFit/>
          </a:bodyPr>
          <a:lstStyle/>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he-IL" sz="1600" dirty="0" err="1">
                <a:effectLst/>
                <a:latin typeface="Calibri" panose="020F0502020204030204" pitchFamily="34" charset="0"/>
                <a:ea typeface="Calibri" panose="020F0502020204030204" pitchFamily="34" charset="0"/>
              </a:rPr>
              <a:t>קונבולוציה</a:t>
            </a:r>
            <a:r>
              <a:rPr lang="he-IL" sz="1600" dirty="0">
                <a:effectLst/>
                <a:latin typeface="Calibri" panose="020F0502020204030204" pitchFamily="34" charset="0"/>
                <a:ea typeface="Calibri" panose="020F0502020204030204" pitchFamily="34" charset="0"/>
              </a:rPr>
              <a:t> עם 64 פילטרים, גודל פילטר 3</a:t>
            </a:r>
            <a:r>
              <a:rPr lang="en-US" sz="1600" dirty="0">
                <a:effectLst/>
                <a:latin typeface="Calibri" panose="020F0502020204030204" pitchFamily="34" charset="0"/>
                <a:ea typeface="Calibri" panose="020F0502020204030204" pitchFamily="34" charset="0"/>
              </a:rPr>
              <a:t>X</a:t>
            </a:r>
            <a:r>
              <a:rPr lang="he-IL" sz="1600" dirty="0">
                <a:effectLst/>
                <a:latin typeface="Calibri" panose="020F0502020204030204" pitchFamily="34" charset="0"/>
                <a:ea typeface="Calibri" panose="020F0502020204030204" pitchFamily="34" charset="0"/>
              </a:rPr>
              <a:t>3, </a:t>
            </a:r>
            <a:r>
              <a:rPr lang="en-US" sz="1600" dirty="0" err="1">
                <a:effectLst/>
                <a:latin typeface="Calibri" panose="020F0502020204030204" pitchFamily="34" charset="0"/>
                <a:ea typeface="Calibri" panose="020F0502020204030204" pitchFamily="34" charset="0"/>
              </a:rPr>
              <a:t>ReLu</a:t>
            </a:r>
            <a:r>
              <a:rPr lang="he-IL" sz="1600" dirty="0">
                <a:effectLst/>
                <a:latin typeface="Calibri" panose="020F0502020204030204" pitchFamily="34" charset="0"/>
                <a:ea typeface="Calibri" panose="020F0502020204030204" pitchFamily="34" charset="0"/>
              </a:rPr>
              <a:t> כפונקציית אקטיבציה.</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en-US" sz="1600" dirty="0" err="1">
                <a:effectLst/>
                <a:latin typeface="Calibri" panose="020F0502020204030204" pitchFamily="34" charset="0"/>
                <a:ea typeface="Calibri" panose="020F0502020204030204" pitchFamily="34" charset="0"/>
              </a:rPr>
              <a:t>MaxPooling</a:t>
            </a:r>
            <a:r>
              <a:rPr lang="he-IL" sz="1600" dirty="0">
                <a:effectLst/>
                <a:latin typeface="Calibri" panose="020F0502020204030204" pitchFamily="34" charset="0"/>
                <a:ea typeface="Calibri" panose="020F0502020204030204" pitchFamily="34" charset="0"/>
              </a:rPr>
              <a:t> בגודל 2</a:t>
            </a:r>
            <a:r>
              <a:rPr lang="en-US" sz="1600" dirty="0">
                <a:effectLst/>
                <a:latin typeface="Calibri" panose="020F0502020204030204" pitchFamily="34" charset="0"/>
                <a:ea typeface="Calibri" panose="020F0502020204030204" pitchFamily="34" charset="0"/>
              </a:rPr>
              <a:t>X</a:t>
            </a:r>
            <a:r>
              <a:rPr lang="he-IL" sz="1600" dirty="0">
                <a:effectLst/>
                <a:latin typeface="Calibri" panose="020F0502020204030204" pitchFamily="34" charset="0"/>
                <a:ea typeface="Calibri" panose="020F0502020204030204" pitchFamily="34" charset="0"/>
              </a:rPr>
              <a:t>2.</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he-IL" sz="1600" dirty="0" err="1">
                <a:effectLst/>
                <a:latin typeface="Calibri" panose="020F0502020204030204" pitchFamily="34" charset="0"/>
                <a:ea typeface="Calibri" panose="020F0502020204030204" pitchFamily="34" charset="0"/>
              </a:rPr>
              <a:t>קונבולוציה</a:t>
            </a:r>
            <a:r>
              <a:rPr lang="he-IL" sz="1600" dirty="0">
                <a:effectLst/>
                <a:latin typeface="Calibri" panose="020F0502020204030204" pitchFamily="34" charset="0"/>
                <a:ea typeface="Calibri" panose="020F0502020204030204" pitchFamily="34" charset="0"/>
              </a:rPr>
              <a:t> עם 128 פילטרים, גודל פילטר 3</a:t>
            </a:r>
            <a:r>
              <a:rPr lang="en-US" sz="1600" dirty="0">
                <a:effectLst/>
                <a:latin typeface="Calibri" panose="020F0502020204030204" pitchFamily="34" charset="0"/>
                <a:ea typeface="Calibri" panose="020F0502020204030204" pitchFamily="34" charset="0"/>
              </a:rPr>
              <a:t>X</a:t>
            </a:r>
            <a:r>
              <a:rPr lang="he-IL" sz="1600" dirty="0">
                <a:effectLst/>
                <a:latin typeface="Calibri" panose="020F0502020204030204" pitchFamily="34" charset="0"/>
                <a:ea typeface="Calibri" panose="020F0502020204030204" pitchFamily="34" charset="0"/>
              </a:rPr>
              <a:t>3, </a:t>
            </a:r>
            <a:r>
              <a:rPr lang="en-US" sz="1600" dirty="0" err="1">
                <a:effectLst/>
                <a:latin typeface="Calibri" panose="020F0502020204030204" pitchFamily="34" charset="0"/>
                <a:ea typeface="Calibri" panose="020F0502020204030204" pitchFamily="34" charset="0"/>
              </a:rPr>
              <a:t>ReLu</a:t>
            </a:r>
            <a:r>
              <a:rPr lang="he-IL" sz="1600" dirty="0">
                <a:effectLst/>
                <a:latin typeface="Calibri" panose="020F0502020204030204" pitchFamily="34" charset="0"/>
                <a:ea typeface="Calibri" panose="020F0502020204030204" pitchFamily="34" charset="0"/>
              </a:rPr>
              <a:t> כפונקציית אקטיבציה.</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en-US" sz="1600" dirty="0" err="1">
                <a:effectLst/>
                <a:latin typeface="Calibri" panose="020F0502020204030204" pitchFamily="34" charset="0"/>
                <a:ea typeface="Calibri" panose="020F0502020204030204" pitchFamily="34" charset="0"/>
              </a:rPr>
              <a:t>MaxPooling</a:t>
            </a:r>
            <a:r>
              <a:rPr lang="en-US" sz="1600" dirty="0">
                <a:effectLst/>
                <a:latin typeface="Calibri" panose="020F0502020204030204" pitchFamily="34" charset="0"/>
                <a:ea typeface="Calibri" panose="020F0502020204030204" pitchFamily="34" charset="0"/>
              </a:rPr>
              <a:t> </a:t>
            </a:r>
            <a:r>
              <a:rPr lang="he-IL" sz="1600" dirty="0">
                <a:effectLst/>
                <a:latin typeface="Calibri" panose="020F0502020204030204" pitchFamily="34" charset="0"/>
                <a:ea typeface="Calibri" panose="020F0502020204030204" pitchFamily="34" charset="0"/>
              </a:rPr>
              <a:t> בגודל 2</a:t>
            </a:r>
            <a:r>
              <a:rPr lang="en-US" sz="1600" dirty="0">
                <a:effectLst/>
                <a:latin typeface="Calibri" panose="020F0502020204030204" pitchFamily="34" charset="0"/>
                <a:ea typeface="Calibri" panose="020F0502020204030204" pitchFamily="34" charset="0"/>
              </a:rPr>
              <a:t>X</a:t>
            </a:r>
            <a:r>
              <a:rPr lang="he-IL" sz="1600" dirty="0">
                <a:effectLst/>
                <a:latin typeface="Calibri" panose="020F0502020204030204" pitchFamily="34" charset="0"/>
                <a:ea typeface="Calibri" panose="020F0502020204030204" pitchFamily="34" charset="0"/>
              </a:rPr>
              <a:t>2</a:t>
            </a:r>
            <a:r>
              <a:rPr lang="en-US" sz="1600" dirty="0">
                <a:effectLst/>
                <a:latin typeface="Calibri" panose="020F0502020204030204" pitchFamily="34" charset="0"/>
                <a:ea typeface="Calibri" panose="020F0502020204030204" pitchFamily="34" charset="0"/>
              </a:rPr>
              <a:t>.</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he-IL" sz="1600" dirty="0" err="1">
                <a:effectLst/>
                <a:latin typeface="Calibri" panose="020F0502020204030204" pitchFamily="34" charset="0"/>
                <a:ea typeface="Calibri" panose="020F0502020204030204" pitchFamily="34" charset="0"/>
              </a:rPr>
              <a:t>קונבולוציה</a:t>
            </a:r>
            <a:r>
              <a:rPr lang="he-IL" sz="1600" dirty="0">
                <a:effectLst/>
                <a:latin typeface="Calibri" panose="020F0502020204030204" pitchFamily="34" charset="0"/>
                <a:ea typeface="Calibri" panose="020F0502020204030204" pitchFamily="34" charset="0"/>
              </a:rPr>
              <a:t> עם 128 פילטרים, גודל פילטר 3</a:t>
            </a:r>
            <a:r>
              <a:rPr lang="en-US" sz="1600" dirty="0">
                <a:effectLst/>
                <a:latin typeface="Calibri" panose="020F0502020204030204" pitchFamily="34" charset="0"/>
                <a:ea typeface="Calibri" panose="020F0502020204030204" pitchFamily="34" charset="0"/>
              </a:rPr>
              <a:t>X</a:t>
            </a:r>
            <a:r>
              <a:rPr lang="he-IL" sz="1600" dirty="0">
                <a:effectLst/>
                <a:latin typeface="Calibri" panose="020F0502020204030204" pitchFamily="34" charset="0"/>
                <a:ea typeface="Calibri" panose="020F0502020204030204" pitchFamily="34" charset="0"/>
              </a:rPr>
              <a:t>3, </a:t>
            </a:r>
            <a:r>
              <a:rPr lang="en-US" sz="1600" dirty="0" err="1">
                <a:effectLst/>
                <a:latin typeface="Calibri" panose="020F0502020204030204" pitchFamily="34" charset="0"/>
                <a:ea typeface="Calibri" panose="020F0502020204030204" pitchFamily="34" charset="0"/>
              </a:rPr>
              <a:t>ReLu</a:t>
            </a:r>
            <a:r>
              <a:rPr lang="he-IL" sz="1600" dirty="0">
                <a:effectLst/>
                <a:latin typeface="Calibri" panose="020F0502020204030204" pitchFamily="34" charset="0"/>
                <a:ea typeface="Calibri" panose="020F0502020204030204" pitchFamily="34" charset="0"/>
              </a:rPr>
              <a:t> כפונקציית אקטיבציה.</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en-US" sz="1600" dirty="0" err="1">
                <a:effectLst/>
                <a:latin typeface="Calibri" panose="020F0502020204030204" pitchFamily="34" charset="0"/>
                <a:ea typeface="Calibri" panose="020F0502020204030204" pitchFamily="34" charset="0"/>
              </a:rPr>
              <a:t>MaxPooling</a:t>
            </a:r>
            <a:r>
              <a:rPr lang="he-IL" sz="1600" dirty="0">
                <a:effectLst/>
                <a:latin typeface="Calibri" panose="020F0502020204030204" pitchFamily="34" charset="0"/>
                <a:ea typeface="Calibri" panose="020F0502020204030204" pitchFamily="34" charset="0"/>
              </a:rPr>
              <a:t> בגודל 2</a:t>
            </a:r>
            <a:r>
              <a:rPr lang="en-US" sz="1600" dirty="0">
                <a:effectLst/>
                <a:latin typeface="Calibri" panose="020F0502020204030204" pitchFamily="34" charset="0"/>
                <a:ea typeface="Calibri" panose="020F0502020204030204" pitchFamily="34" charset="0"/>
              </a:rPr>
              <a:t>X</a:t>
            </a:r>
            <a:r>
              <a:rPr lang="he-IL" sz="1600" dirty="0">
                <a:effectLst/>
                <a:latin typeface="Calibri" panose="020F0502020204030204" pitchFamily="34" charset="0"/>
                <a:ea typeface="Calibri" panose="020F0502020204030204" pitchFamily="34" charset="0"/>
              </a:rPr>
              <a:t>2.</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a:t>
            </a:r>
            <a:r>
              <a:rPr lang="en-US" sz="1600" dirty="0">
                <a:effectLst/>
                <a:latin typeface="Calibri" panose="020F0502020204030204" pitchFamily="34" charset="0"/>
                <a:ea typeface="Calibri" panose="020F0502020204030204" pitchFamily="34" charset="0"/>
              </a:rPr>
              <a:t>Dropout</a:t>
            </a:r>
            <a:r>
              <a:rPr lang="he-IL" sz="1600" dirty="0">
                <a:effectLst/>
                <a:latin typeface="Calibri" panose="020F0502020204030204" pitchFamily="34" charset="0"/>
                <a:ea typeface="Calibri" panose="020F0502020204030204" pitchFamily="34" charset="0"/>
              </a:rPr>
              <a:t> עם הסתברות </a:t>
            </a:r>
            <a:r>
              <a:rPr lang="en-US" sz="1600" dirty="0">
                <a:effectLst/>
                <a:latin typeface="Calibri" panose="020F0502020204030204" pitchFamily="34" charset="0"/>
                <a:ea typeface="Calibri" panose="020F0502020204030204" pitchFamily="34" charset="0"/>
              </a:rPr>
              <a:t>P=0.5 </a:t>
            </a:r>
            <a:r>
              <a:rPr lang="he-IL" sz="1600" dirty="0">
                <a:effectLst/>
                <a:latin typeface="Calibri" panose="020F0502020204030204" pitchFamily="34" charset="0"/>
                <a:ea typeface="Calibri" panose="020F0502020204030204" pitchFamily="34" charset="0"/>
              </a:rPr>
              <a:t>.</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נוירונים מסוג </a:t>
            </a:r>
            <a:r>
              <a:rPr lang="en-US" sz="1600" dirty="0">
                <a:effectLst/>
                <a:latin typeface="Calibri" panose="020F0502020204030204" pitchFamily="34" charset="0"/>
                <a:ea typeface="Calibri" panose="020F0502020204030204" pitchFamily="34" charset="0"/>
              </a:rPr>
              <a:t>Dense</a:t>
            </a:r>
            <a:r>
              <a:rPr lang="he-IL" sz="1600" dirty="0">
                <a:effectLst/>
                <a:latin typeface="Calibri" panose="020F0502020204030204" pitchFamily="34" charset="0"/>
                <a:ea typeface="Calibri" panose="020F0502020204030204" pitchFamily="34" charset="0"/>
              </a:rPr>
              <a:t> עם 512 נוירונים, </a:t>
            </a:r>
            <a:r>
              <a:rPr lang="en-US" sz="1600" dirty="0" err="1">
                <a:effectLst/>
                <a:latin typeface="Calibri" panose="020F0502020204030204" pitchFamily="34" charset="0"/>
                <a:ea typeface="Calibri" panose="020F0502020204030204" pitchFamily="34" charset="0"/>
              </a:rPr>
              <a:t>ReLu</a:t>
            </a:r>
            <a:r>
              <a:rPr lang="he-IL" sz="1600" dirty="0">
                <a:effectLst/>
                <a:latin typeface="Calibri" panose="020F0502020204030204" pitchFamily="34" charset="0"/>
                <a:ea typeface="Calibri" panose="020F0502020204030204" pitchFamily="34" charset="0"/>
              </a:rPr>
              <a:t> כפונקציית אקטיבציה.</a:t>
            </a:r>
            <a:endParaRPr lang="en-US" sz="1200" dirty="0">
              <a:effectLst/>
              <a:latin typeface="Calibri" panose="020F0502020204030204" pitchFamily="34" charset="0"/>
              <a:ea typeface="Calibri" panose="020F050202020403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Calibri" panose="020F0502020204030204" pitchFamily="34" charset="0"/>
                <a:ea typeface="Calibri" panose="020F0502020204030204" pitchFamily="34" charset="0"/>
              </a:rPr>
              <a:t>שכבת נוירונים אחרונה מסוג </a:t>
            </a:r>
            <a:r>
              <a:rPr lang="en-US" sz="1600" dirty="0">
                <a:effectLst/>
                <a:latin typeface="Calibri" panose="020F0502020204030204" pitchFamily="34" charset="0"/>
                <a:ea typeface="Calibri" panose="020F0502020204030204" pitchFamily="34" charset="0"/>
              </a:rPr>
              <a:t>Dense</a:t>
            </a:r>
            <a:r>
              <a:rPr lang="he-IL" sz="1600" dirty="0">
                <a:effectLst/>
                <a:latin typeface="Calibri" panose="020F0502020204030204" pitchFamily="34" charset="0"/>
                <a:ea typeface="Calibri" panose="020F0502020204030204" pitchFamily="34" charset="0"/>
              </a:rPr>
              <a:t> עם 43 נוירונים המתאימה ל43 סוגי התמרורים.</a:t>
            </a:r>
            <a:endParaRPr lang="en-US"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5984661D-86D1-4721-8DE7-FD71AE0E526A}"/>
              </a:ext>
            </a:extLst>
          </p:cNvPr>
          <p:cNvSpPr txBox="1"/>
          <p:nvPr/>
        </p:nvSpPr>
        <p:spPr>
          <a:xfrm>
            <a:off x="3490403" y="306447"/>
            <a:ext cx="5211193" cy="584775"/>
          </a:xfrm>
          <a:prstGeom prst="rect">
            <a:avLst/>
          </a:prstGeom>
          <a:noFill/>
        </p:spPr>
        <p:txBody>
          <a:bodyPr wrap="square" rtlCol="0">
            <a:spAutoFit/>
          </a:bodyPr>
          <a:lstStyle/>
          <a:p>
            <a:pPr algn="ctr" rtl="1"/>
            <a:r>
              <a:rPr lang="he-IL" sz="3200" b="1" dirty="0"/>
              <a:t>מימוש</a:t>
            </a:r>
            <a:r>
              <a:rPr lang="he-IL" sz="2800" b="1" dirty="0"/>
              <a:t> </a:t>
            </a:r>
            <a:r>
              <a:rPr lang="he-IL" sz="3200" b="1" dirty="0"/>
              <a:t>המודל</a:t>
            </a:r>
            <a:endParaRPr lang="en-US" sz="2800" b="1" dirty="0"/>
          </a:p>
        </p:txBody>
      </p:sp>
      <p:pic>
        <p:nvPicPr>
          <p:cNvPr id="3074" name="Picture 2" descr="Machine Learning에서 validation set을 사용하는 이유 :: Deep Play">
            <a:extLst>
              <a:ext uri="{FF2B5EF4-FFF2-40B4-BE49-F238E27FC236}">
                <a16:creationId xmlns:a16="http://schemas.microsoft.com/office/drawing/2014/main" id="{D09145B0-84C4-4E1E-8F2C-378699FAB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751" y="2888760"/>
            <a:ext cx="5096426" cy="15786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6218A6-F171-49F9-8BBF-F63E235F8AFB}"/>
              </a:ext>
            </a:extLst>
          </p:cNvPr>
          <p:cNvSpPr txBox="1"/>
          <p:nvPr/>
        </p:nvSpPr>
        <p:spPr>
          <a:xfrm>
            <a:off x="5757669" y="4679070"/>
            <a:ext cx="6097508" cy="1626279"/>
          </a:xfrm>
          <a:prstGeom prst="rect">
            <a:avLst/>
          </a:prstGeom>
          <a:noFill/>
        </p:spPr>
        <p:txBody>
          <a:bodyPr wrap="square">
            <a:spAutoFit/>
          </a:bodyPr>
          <a:lstStyle/>
          <a:p>
            <a:pPr marL="0" marR="0" algn="just" rtl="1">
              <a:lnSpc>
                <a:spcPct val="107000"/>
              </a:lnSpc>
              <a:spcBef>
                <a:spcPts val="0"/>
              </a:spcBef>
              <a:spcAft>
                <a:spcPts val="800"/>
              </a:spcAft>
            </a:pPr>
            <a:r>
              <a:rPr lang="he-IL" sz="1600" dirty="0">
                <a:effectLst/>
                <a:latin typeface="Arial" panose="020B0604020202020204" pitchFamily="34" charset="0"/>
                <a:ea typeface="Calibri" panose="020F0502020204030204" pitchFamily="34" charset="0"/>
                <a:cs typeface="Arial" panose="020B0604020202020204" pitchFamily="34" charset="0"/>
              </a:rPr>
              <a:t>בשביל למנוע </a:t>
            </a:r>
            <a:r>
              <a:rPr lang="en-US" sz="1600" dirty="0">
                <a:effectLst/>
                <a:latin typeface="Arial" panose="020B0604020202020204" pitchFamily="34" charset="0"/>
                <a:ea typeface="Calibri" panose="020F0502020204030204" pitchFamily="34" charset="0"/>
                <a:cs typeface="Arial" panose="020B0604020202020204" pitchFamily="34" charset="0"/>
              </a:rPr>
              <a:t>Overfit</a:t>
            </a:r>
            <a:r>
              <a:rPr lang="he-IL" sz="1600" dirty="0">
                <a:effectLst/>
                <a:latin typeface="Arial" panose="020B0604020202020204" pitchFamily="34" charset="0"/>
                <a:ea typeface="Calibri" panose="020F0502020204030204" pitchFamily="34" charset="0"/>
                <a:cs typeface="Arial" panose="020B0604020202020204" pitchFamily="34" charset="0"/>
              </a:rPr>
              <a:t> השתמשתי בשתי טכניקות:</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Arial" panose="020B0604020202020204" pitchFamily="34" charset="0"/>
                <a:ea typeface="Calibri" panose="020F0502020204030204" pitchFamily="34" charset="0"/>
                <a:cs typeface="Arial" panose="020B0604020202020204" pitchFamily="34" charset="0"/>
              </a:rPr>
              <a:t>השתמשתי בפונקציית </a:t>
            </a:r>
            <a:r>
              <a:rPr lang="en-US" sz="1600" dirty="0" err="1">
                <a:effectLst/>
                <a:latin typeface="Arial" panose="020B0604020202020204" pitchFamily="34" charset="0"/>
                <a:ea typeface="Calibri" panose="020F0502020204030204" pitchFamily="34" charset="0"/>
                <a:cs typeface="Arial" panose="020B0604020202020204" pitchFamily="34" charset="0"/>
              </a:rPr>
              <a:t>CallBack</a:t>
            </a:r>
            <a:r>
              <a:rPr lang="he-IL" sz="1600" dirty="0">
                <a:effectLst/>
                <a:latin typeface="Arial" panose="020B0604020202020204" pitchFamily="34" charset="0"/>
                <a:ea typeface="Calibri" panose="020F0502020204030204" pitchFamily="34" charset="0"/>
                <a:cs typeface="Arial" panose="020B0604020202020204" pitchFamily="34" charset="0"/>
              </a:rPr>
              <a:t> אשר מפסיקה את אימון הרשת כאשר אחוזי הדיוק על סט האימון מגיע לפרמטר מסוים, בחרתי פרמטר זה להיות 98.5.</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rtl="1">
              <a:lnSpc>
                <a:spcPct val="107000"/>
              </a:lnSpc>
              <a:spcBef>
                <a:spcPts val="0"/>
              </a:spcBef>
              <a:spcAft>
                <a:spcPts val="800"/>
              </a:spcAft>
              <a:buFont typeface="+mj-lt"/>
              <a:buAutoNum type="arabicPeriod"/>
            </a:pPr>
            <a:r>
              <a:rPr lang="he-IL" sz="1600" dirty="0">
                <a:effectLst/>
                <a:latin typeface="Arial" panose="020B0604020202020204" pitchFamily="34" charset="0"/>
                <a:ea typeface="Calibri" panose="020F0502020204030204" pitchFamily="34" charset="0"/>
                <a:cs typeface="Arial" panose="020B0604020202020204" pitchFamily="34" charset="0"/>
              </a:rPr>
              <a:t>בחרתי להשתמש בשכבת </a:t>
            </a:r>
            <a:r>
              <a:rPr lang="en-US" sz="1600" dirty="0">
                <a:effectLst/>
                <a:latin typeface="Arial" panose="020B0604020202020204" pitchFamily="34" charset="0"/>
                <a:ea typeface="Calibri" panose="020F0502020204030204" pitchFamily="34" charset="0"/>
                <a:cs typeface="Arial" panose="020B0604020202020204" pitchFamily="34" charset="0"/>
              </a:rPr>
              <a:t>Dropout</a:t>
            </a:r>
            <a:r>
              <a:rPr lang="he-IL" sz="1600" dirty="0">
                <a:effectLst/>
                <a:latin typeface="Arial" panose="020B0604020202020204" pitchFamily="34" charset="0"/>
                <a:ea typeface="Calibri" panose="020F0502020204030204" pitchFamily="34" charset="0"/>
                <a:cs typeface="Arial" panose="020B0604020202020204" pitchFamily="34" charset="0"/>
              </a:rPr>
              <a:t> עם הסתברות </a:t>
            </a:r>
            <a:r>
              <a:rPr lang="en-US" sz="1600" dirty="0">
                <a:effectLst/>
                <a:latin typeface="Arial" panose="020B0604020202020204" pitchFamily="34" charset="0"/>
                <a:ea typeface="Calibri" panose="020F0502020204030204" pitchFamily="34" charset="0"/>
                <a:cs typeface="Arial" panose="020B0604020202020204" pitchFamily="34" charset="0"/>
              </a:rPr>
              <a:t>0.5</a:t>
            </a:r>
            <a:r>
              <a:rPr lang="he-IL" sz="1600" dirty="0">
                <a:effectLst/>
                <a:latin typeface="Arial" panose="020B0604020202020204" pitchFamily="34" charset="0"/>
                <a:ea typeface="Calibri" panose="020F0502020204030204" pitchFamily="34" charset="0"/>
                <a:cs typeface="Arial" panose="020B0604020202020204" pitchFamily="34" charset="0"/>
              </a:rPr>
              <a:t>.</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792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yperparameter Definition | DeepAI">
            <a:extLst>
              <a:ext uri="{FF2B5EF4-FFF2-40B4-BE49-F238E27FC236}">
                <a16:creationId xmlns:a16="http://schemas.microsoft.com/office/drawing/2014/main" id="{4BEDDD82-FB7D-424A-8286-4C3D257AA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8" y="2203962"/>
            <a:ext cx="5625484" cy="2965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A50AD7-BB45-4725-98F2-B07C1311A7D7}"/>
              </a:ext>
            </a:extLst>
          </p:cNvPr>
          <p:cNvSpPr txBox="1"/>
          <p:nvPr/>
        </p:nvSpPr>
        <p:spPr>
          <a:xfrm>
            <a:off x="4170102" y="353958"/>
            <a:ext cx="3851796" cy="584775"/>
          </a:xfrm>
          <a:prstGeom prst="rect">
            <a:avLst/>
          </a:prstGeom>
          <a:noFill/>
        </p:spPr>
        <p:txBody>
          <a:bodyPr wrap="square" rtlCol="0">
            <a:spAutoFit/>
          </a:bodyPr>
          <a:lstStyle/>
          <a:p>
            <a:pPr algn="ctr"/>
            <a:r>
              <a:rPr lang="en-US" sz="3200" b="1" dirty="0" err="1">
                <a:latin typeface="Arial" panose="020B0604020202020204" pitchFamily="34" charset="0"/>
                <a:cs typeface="Arial" panose="020B0604020202020204" pitchFamily="34" charset="0"/>
              </a:rPr>
              <a:t>HyperParameters</a:t>
            </a:r>
            <a:endParaRPr lang="en-US" sz="2400" b="1" dirty="0">
              <a:latin typeface="Arial" panose="020B0604020202020204" pitchFamily="34" charset="0"/>
              <a:cs typeface="Arial" panose="020B0604020202020204" pitchFamily="34" charset="0"/>
            </a:endParaRPr>
          </a:p>
        </p:txBody>
      </p:sp>
      <p:graphicFrame>
        <p:nvGraphicFramePr>
          <p:cNvPr id="4104" name="TextBox 2">
            <a:extLst>
              <a:ext uri="{FF2B5EF4-FFF2-40B4-BE49-F238E27FC236}">
                <a16:creationId xmlns:a16="http://schemas.microsoft.com/office/drawing/2014/main" id="{0DDF7583-30CB-4437-8B30-3DF42BEDFA29}"/>
              </a:ext>
            </a:extLst>
          </p:cNvPr>
          <p:cNvGraphicFramePr/>
          <p:nvPr>
            <p:extLst>
              <p:ext uri="{D42A27DB-BD31-4B8C-83A1-F6EECF244321}">
                <p14:modId xmlns:p14="http://schemas.microsoft.com/office/powerpoint/2010/main" val="1761538632"/>
              </p:ext>
            </p:extLst>
          </p:nvPr>
        </p:nvGraphicFramePr>
        <p:xfrm>
          <a:off x="5936202" y="1071900"/>
          <a:ext cx="6094520" cy="52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50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2">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F1905DEC-49CB-433C-9FE7-35F66D7F9334}"/>
              </a:ext>
            </a:extLst>
          </p:cNvPr>
          <p:cNvSpPr txBox="1"/>
          <p:nvPr/>
        </p:nvSpPr>
        <p:spPr>
          <a:xfrm>
            <a:off x="7939519" y="1152078"/>
            <a:ext cx="3220127" cy="9138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err="1">
                <a:solidFill>
                  <a:srgbClr val="FFFFFF"/>
                </a:solidFill>
                <a:latin typeface="Arial" panose="020B0604020202020204" pitchFamily="34" charset="0"/>
                <a:ea typeface="+mj-ea"/>
                <a:cs typeface="Arial" panose="020B0604020202020204" pitchFamily="34" charset="0"/>
              </a:rPr>
              <a:t>תוצאות</a:t>
            </a:r>
            <a:endParaRPr lang="en-US" sz="3600" b="1" dirty="0">
              <a:solidFill>
                <a:srgbClr val="FFFFFF"/>
              </a:solidFill>
              <a:latin typeface="Arial" panose="020B0604020202020204" pitchFamily="34" charset="0"/>
              <a:ea typeface="+mj-ea"/>
              <a:cs typeface="Arial" panose="020B0604020202020204" pitchFamily="34" charset="0"/>
            </a:endParaRPr>
          </a:p>
        </p:txBody>
      </p:sp>
      <p:pic>
        <p:nvPicPr>
          <p:cNvPr id="3" name="Picture 2" descr="Chart&#10;&#10;Description automatically generated">
            <a:extLst>
              <a:ext uri="{FF2B5EF4-FFF2-40B4-BE49-F238E27FC236}">
                <a16:creationId xmlns:a16="http://schemas.microsoft.com/office/drawing/2014/main" id="{E598F50F-FF11-420D-AF51-F68A6C8F9CF4}"/>
              </a:ext>
            </a:extLst>
          </p:cNvPr>
          <p:cNvPicPr/>
          <p:nvPr/>
        </p:nvPicPr>
        <p:blipFill rotWithShape="1">
          <a:blip r:embed="rId2"/>
          <a:srcRect l="324" r="623"/>
          <a:stretch/>
        </p:blipFill>
        <p:spPr>
          <a:xfrm>
            <a:off x="417250" y="804101"/>
            <a:ext cx="7324078" cy="5249798"/>
          </a:xfrm>
          <a:prstGeom prst="rect">
            <a:avLst/>
          </a:prstGeom>
        </p:spPr>
      </p:pic>
      <p:sp>
        <p:nvSpPr>
          <p:cNvPr id="5" name="TextBox 4">
            <a:extLst>
              <a:ext uri="{FF2B5EF4-FFF2-40B4-BE49-F238E27FC236}">
                <a16:creationId xmlns:a16="http://schemas.microsoft.com/office/drawing/2014/main" id="{C6D2F15C-A228-40C0-9A7F-848F7786FFA7}"/>
              </a:ext>
            </a:extLst>
          </p:cNvPr>
          <p:cNvSpPr txBox="1"/>
          <p:nvPr/>
        </p:nvSpPr>
        <p:spPr>
          <a:xfrm>
            <a:off x="7874849" y="2427748"/>
            <a:ext cx="3264916" cy="2660684"/>
          </a:xfrm>
          <a:prstGeom prst="rect">
            <a:avLst/>
          </a:prstGeom>
        </p:spPr>
        <p:txBody>
          <a:bodyPr vert="horz" lIns="91440" tIns="45720" rIns="91440" bIns="45720" rtlCol="0" anchor="t">
            <a:normAutofit/>
          </a:bodyPr>
          <a:lstStyle/>
          <a:p>
            <a:pPr marL="0" marR="0" indent="-228600" algn="r" rtl="1">
              <a:lnSpc>
                <a:spcPct val="90000"/>
              </a:lnSpc>
              <a:spcBef>
                <a:spcPts val="0"/>
              </a:spcBef>
              <a:spcAft>
                <a:spcPts val="800"/>
              </a:spcAft>
              <a:buFont typeface="Arial" panose="020B0604020202020204" pitchFamily="34" charset="0"/>
              <a:buChar char="•"/>
            </a:pPr>
            <a:r>
              <a:rPr lang="en-US" sz="1700" dirty="0" err="1">
                <a:solidFill>
                  <a:srgbClr val="FFFFFF"/>
                </a:solidFill>
                <a:effectLst/>
                <a:latin typeface="Arial" panose="020B0604020202020204" pitchFamily="34" charset="0"/>
                <a:cs typeface="Arial" panose="020B0604020202020204" pitchFamily="34" charset="0"/>
              </a:rPr>
              <a:t>המודל</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אומן</a:t>
            </a:r>
            <a:r>
              <a:rPr lang="en-US" sz="1700" dirty="0">
                <a:solidFill>
                  <a:srgbClr val="FFFFFF"/>
                </a:solidFill>
                <a:effectLst/>
                <a:latin typeface="Arial" panose="020B0604020202020204" pitchFamily="34" charset="0"/>
                <a:cs typeface="Arial" panose="020B0604020202020204" pitchFamily="34" charset="0"/>
              </a:rPr>
              <a:t> במשך14 Epochs </a:t>
            </a:r>
            <a:r>
              <a:rPr lang="en-US" sz="1700" dirty="0" err="1">
                <a:solidFill>
                  <a:srgbClr val="FFFFFF"/>
                </a:solidFill>
                <a:effectLst/>
                <a:latin typeface="Arial" panose="020B0604020202020204" pitchFamily="34" charset="0"/>
                <a:cs typeface="Arial" panose="020B0604020202020204" pitchFamily="34" charset="0"/>
              </a:rPr>
              <a:t>ונעצר</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ברגע</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שעבר</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את</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אחוזי</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הדיוק</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על</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סט</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נתוני</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האימון</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שהגדרתי</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לו</a:t>
            </a:r>
            <a:r>
              <a:rPr lang="en-US" sz="1700" dirty="0">
                <a:solidFill>
                  <a:srgbClr val="FFFFFF"/>
                </a:solidFill>
                <a:effectLst/>
                <a:latin typeface="Arial" panose="020B0604020202020204" pitchFamily="34" charset="0"/>
                <a:cs typeface="Arial" panose="020B0604020202020204" pitchFamily="34" charset="0"/>
              </a:rPr>
              <a:t>.</a:t>
            </a:r>
          </a:p>
          <a:p>
            <a:pPr marR="0" indent="-228600" algn="r" rtl="1">
              <a:lnSpc>
                <a:spcPct val="90000"/>
              </a:lnSpc>
              <a:spcBef>
                <a:spcPts val="0"/>
              </a:spcBef>
              <a:spcAft>
                <a:spcPts val="800"/>
              </a:spcAft>
              <a:buFont typeface="Arial" panose="020B0604020202020204" pitchFamily="34" charset="0"/>
              <a:buChar char="•"/>
            </a:pPr>
            <a:endParaRPr lang="en-US" sz="1700" dirty="0">
              <a:solidFill>
                <a:srgbClr val="FFFFFF"/>
              </a:solidFill>
              <a:effectLst/>
              <a:latin typeface="Arial" panose="020B0604020202020204" pitchFamily="34" charset="0"/>
              <a:cs typeface="Arial" panose="020B0604020202020204" pitchFamily="34" charset="0"/>
            </a:endParaRPr>
          </a:p>
          <a:p>
            <a:pPr marL="342900" marR="0" lvl="0" indent="-228600" algn="r" rtl="1">
              <a:lnSpc>
                <a:spcPct val="90000"/>
              </a:lnSpc>
              <a:spcBef>
                <a:spcPts val="0"/>
              </a:spcBef>
              <a:spcAft>
                <a:spcPts val="800"/>
              </a:spcAft>
              <a:buFont typeface="Arial" panose="020B0604020202020204" pitchFamily="34" charset="0"/>
              <a:buChar char="•"/>
            </a:pPr>
            <a:r>
              <a:rPr lang="en-US" sz="1700" dirty="0">
                <a:solidFill>
                  <a:srgbClr val="FFFFFF"/>
                </a:solidFill>
                <a:effectLst/>
                <a:latin typeface="Arial" panose="020B0604020202020204" pitchFamily="34" charset="0"/>
                <a:cs typeface="Arial" panose="020B0604020202020204" pitchFamily="34" charset="0"/>
              </a:rPr>
              <a:t>98.5%</a:t>
            </a:r>
            <a:r>
              <a:rPr lang="he-IL" sz="1700" dirty="0">
                <a:solidFill>
                  <a:srgbClr val="FFFFFF"/>
                </a:solidFill>
                <a:effectLst/>
                <a:latin typeface="Arial" panose="020B0604020202020204" pitchFamily="34" charset="0"/>
                <a:cs typeface="Arial" panose="020B0604020202020204" pitchFamily="34" charset="0"/>
              </a:rPr>
              <a:t> </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דיוק</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על</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סט</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האימון</a:t>
            </a:r>
            <a:r>
              <a:rPr lang="en-US" sz="1700" dirty="0">
                <a:solidFill>
                  <a:srgbClr val="FFFFFF"/>
                </a:solidFill>
                <a:effectLst/>
                <a:latin typeface="Arial" panose="020B0604020202020204" pitchFamily="34" charset="0"/>
                <a:cs typeface="Arial" panose="020B0604020202020204" pitchFamily="34" charset="0"/>
              </a:rPr>
              <a:t>.</a:t>
            </a:r>
          </a:p>
          <a:p>
            <a:pPr marL="342900" marR="0" lvl="0" indent="-228600" algn="r" rtl="1">
              <a:lnSpc>
                <a:spcPct val="90000"/>
              </a:lnSpc>
              <a:spcBef>
                <a:spcPts val="0"/>
              </a:spcBef>
              <a:spcAft>
                <a:spcPts val="800"/>
              </a:spcAft>
              <a:buFont typeface="Arial" panose="020B0604020202020204" pitchFamily="34" charset="0"/>
              <a:buChar char="•"/>
            </a:pPr>
            <a:r>
              <a:rPr lang="en-US" sz="1700" dirty="0">
                <a:solidFill>
                  <a:srgbClr val="FFFFFF"/>
                </a:solidFill>
                <a:effectLst/>
                <a:latin typeface="Arial" panose="020B0604020202020204" pitchFamily="34" charset="0"/>
                <a:cs typeface="Arial" panose="020B0604020202020204" pitchFamily="34" charset="0"/>
              </a:rPr>
              <a:t>99.5%</a:t>
            </a:r>
            <a:r>
              <a:rPr lang="he-IL" sz="1700" dirty="0">
                <a:solidFill>
                  <a:srgbClr val="FFFFFF"/>
                </a:solidFill>
                <a:effectLst/>
                <a:latin typeface="Arial" panose="020B0604020202020204" pitchFamily="34" charset="0"/>
                <a:cs typeface="Arial" panose="020B0604020202020204" pitchFamily="34" charset="0"/>
              </a:rPr>
              <a:t> </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דיוק</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על</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סט</a:t>
            </a:r>
            <a:r>
              <a:rPr lang="en-US" sz="1700" dirty="0">
                <a:solidFill>
                  <a:srgbClr val="FFFFFF"/>
                </a:solidFill>
                <a:effectLst/>
                <a:latin typeface="Arial" panose="020B0604020202020204" pitchFamily="34" charset="0"/>
                <a:cs typeface="Arial" panose="020B0604020202020204" pitchFamily="34" charset="0"/>
              </a:rPr>
              <a:t> </a:t>
            </a:r>
            <a:r>
              <a:rPr lang="en-US" sz="1700" dirty="0" err="1">
                <a:solidFill>
                  <a:srgbClr val="FFFFFF"/>
                </a:solidFill>
                <a:effectLst/>
                <a:latin typeface="Arial" panose="020B0604020202020204" pitchFamily="34" charset="0"/>
                <a:cs typeface="Arial" panose="020B0604020202020204" pitchFamily="34" charset="0"/>
              </a:rPr>
              <a:t>הבדיקה</a:t>
            </a:r>
            <a:r>
              <a:rPr lang="en-US" sz="1700" dirty="0">
                <a:solidFill>
                  <a:srgbClr val="FFFFFF"/>
                </a:solidFill>
                <a:effectLst/>
                <a:latin typeface="Arial" panose="020B0604020202020204" pitchFamily="34" charset="0"/>
                <a:cs typeface="Arial" panose="020B0604020202020204" pitchFamily="34" charset="0"/>
              </a:rPr>
              <a:t>.</a:t>
            </a:r>
          </a:p>
          <a:p>
            <a:pPr marL="342900" marR="0" lvl="0" indent="-228600" algn="r" rtl="1">
              <a:lnSpc>
                <a:spcPct val="90000"/>
              </a:lnSpc>
              <a:spcBef>
                <a:spcPts val="0"/>
              </a:spcBef>
              <a:spcAft>
                <a:spcPts val="800"/>
              </a:spcAft>
              <a:buFont typeface="Arial" panose="020B0604020202020204" pitchFamily="34" charset="0"/>
              <a:buChar char="•"/>
            </a:pPr>
            <a:r>
              <a:rPr lang="en-US" sz="1700" dirty="0">
                <a:solidFill>
                  <a:srgbClr val="FFFFFF"/>
                </a:solidFill>
                <a:latin typeface="Arial" panose="020B0604020202020204" pitchFamily="34" charset="0"/>
                <a:cs typeface="Arial" panose="020B0604020202020204" pitchFamily="34" charset="0"/>
              </a:rPr>
              <a:t>96.2%</a:t>
            </a:r>
            <a:r>
              <a:rPr lang="he-IL" sz="1700" dirty="0">
                <a:solidFill>
                  <a:srgbClr val="FFFFFF"/>
                </a:solidFill>
                <a:latin typeface="Arial" panose="020B0604020202020204" pitchFamily="34" charset="0"/>
                <a:cs typeface="Arial" panose="020B0604020202020204" pitchFamily="34" charset="0"/>
              </a:rPr>
              <a:t> </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דיוק</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על</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סט</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המבחן</a:t>
            </a:r>
            <a:r>
              <a:rPr lang="en-US" sz="1700" dirty="0">
                <a:solidFill>
                  <a:srgbClr val="FFFFFF"/>
                </a:solidFill>
                <a:latin typeface="Arial" panose="020B0604020202020204" pitchFamily="34" charset="0"/>
                <a:cs typeface="Arial" panose="020B0604020202020204" pitchFamily="34" charset="0"/>
              </a:rPr>
              <a:t>.</a:t>
            </a:r>
            <a:endParaRPr lang="en-US" sz="1700" dirty="0">
              <a:solidFill>
                <a:srgbClr val="FFFFFF"/>
              </a:solidFill>
              <a:effectLst/>
              <a:latin typeface="Arial" panose="020B0604020202020204" pitchFamily="34" charset="0"/>
              <a:cs typeface="Arial" panose="020B0604020202020204" pitchFamily="34" charset="0"/>
            </a:endParaRPr>
          </a:p>
          <a:p>
            <a:pPr marL="0" marR="0" indent="-228600" algn="r" rtl="1">
              <a:lnSpc>
                <a:spcPct val="90000"/>
              </a:lnSpc>
              <a:spcBef>
                <a:spcPts val="0"/>
              </a:spcBef>
              <a:spcAft>
                <a:spcPts val="800"/>
              </a:spcAft>
              <a:buFont typeface="Arial" panose="020B0604020202020204" pitchFamily="34" charset="0"/>
              <a:buChar char="•"/>
            </a:pPr>
            <a:endParaRPr lang="en-US" sz="1700" dirty="0">
              <a:solidFill>
                <a:srgbClr val="FFFFFF"/>
              </a:solidFill>
              <a:effectLst/>
              <a:latin typeface="Arial" panose="020B0604020202020204" pitchFamily="34" charset="0"/>
              <a:cs typeface="Arial" panose="020B0604020202020204" pitchFamily="34" charset="0"/>
            </a:endParaRPr>
          </a:p>
        </p:txBody>
      </p:sp>
      <p:sp>
        <p:nvSpPr>
          <p:cNvPr id="61"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262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1D902F2-9602-4626-B43D-748A8F68C6B5}"/>
              </a:ext>
            </a:extLst>
          </p:cNvPr>
          <p:cNvSpPr txBox="1"/>
          <p:nvPr/>
        </p:nvSpPr>
        <p:spPr>
          <a:xfrm>
            <a:off x="638881" y="670218"/>
            <a:ext cx="10909640" cy="1065836"/>
          </a:xfrm>
          <a:prstGeom prst="rect">
            <a:avLst/>
          </a:prstGeom>
        </p:spPr>
        <p:txBody>
          <a:bodyPr vert="horz" lIns="91440" tIns="45720" rIns="91440" bIns="45720" rtlCol="0" anchor="ctr">
            <a:normAutofit/>
          </a:bodyPr>
          <a:lstStyle/>
          <a:p>
            <a:pPr marL="0" marR="0" algn="ctr" rtl="1">
              <a:lnSpc>
                <a:spcPct val="90000"/>
              </a:lnSpc>
              <a:spcBef>
                <a:spcPct val="0"/>
              </a:spcBef>
              <a:spcAft>
                <a:spcPts val="800"/>
              </a:spcAft>
            </a:pPr>
            <a:r>
              <a:rPr lang="en-US" sz="5600" b="1" dirty="0" err="1">
                <a:effectLst/>
                <a:latin typeface="+mj-lt"/>
                <a:ea typeface="+mj-ea"/>
                <a:cs typeface="+mj-cs"/>
              </a:rPr>
              <a:t>אך</a:t>
            </a:r>
            <a:r>
              <a:rPr lang="en-US" sz="5600" b="1" dirty="0">
                <a:effectLst/>
                <a:latin typeface="+mj-lt"/>
                <a:ea typeface="+mj-ea"/>
                <a:cs typeface="+mj-cs"/>
              </a:rPr>
              <a:t> </a:t>
            </a:r>
            <a:r>
              <a:rPr lang="en-US" sz="5600" b="1" dirty="0" err="1">
                <a:effectLst/>
                <a:latin typeface="+mj-lt"/>
                <a:ea typeface="+mj-ea"/>
                <a:cs typeface="+mj-cs"/>
              </a:rPr>
              <a:t>האם</a:t>
            </a:r>
            <a:r>
              <a:rPr lang="en-US" sz="5600" b="1" dirty="0">
                <a:effectLst/>
                <a:latin typeface="+mj-lt"/>
                <a:ea typeface="+mj-ea"/>
                <a:cs typeface="+mj-cs"/>
              </a:rPr>
              <a:t> </a:t>
            </a:r>
            <a:r>
              <a:rPr lang="en-US" sz="5600" b="1" dirty="0" err="1">
                <a:effectLst/>
                <a:latin typeface="+mj-lt"/>
                <a:ea typeface="+mj-ea"/>
                <a:cs typeface="+mj-cs"/>
              </a:rPr>
              <a:t>מודל</a:t>
            </a:r>
            <a:r>
              <a:rPr lang="en-US" sz="5600" b="1" dirty="0">
                <a:effectLst/>
                <a:latin typeface="+mj-lt"/>
                <a:ea typeface="+mj-ea"/>
                <a:cs typeface="+mj-cs"/>
              </a:rPr>
              <a:t> </a:t>
            </a:r>
            <a:r>
              <a:rPr lang="en-US" sz="5600" b="1" dirty="0" err="1">
                <a:effectLst/>
                <a:latin typeface="+mj-lt"/>
                <a:ea typeface="+mj-ea"/>
                <a:cs typeface="+mj-cs"/>
              </a:rPr>
              <a:t>זה</a:t>
            </a:r>
            <a:r>
              <a:rPr lang="en-US" sz="5600" b="1" dirty="0">
                <a:effectLst/>
                <a:latin typeface="+mj-lt"/>
                <a:ea typeface="+mj-ea"/>
                <a:cs typeface="+mj-cs"/>
              </a:rPr>
              <a:t> </a:t>
            </a:r>
            <a:r>
              <a:rPr lang="en-US" sz="5600" b="1" dirty="0" err="1">
                <a:effectLst/>
                <a:latin typeface="+mj-lt"/>
                <a:ea typeface="+mj-ea"/>
                <a:cs typeface="+mj-cs"/>
              </a:rPr>
              <a:t>באמת</a:t>
            </a:r>
            <a:r>
              <a:rPr lang="en-US" sz="5600" b="1" dirty="0">
                <a:effectLst/>
                <a:latin typeface="+mj-lt"/>
                <a:ea typeface="+mj-ea"/>
                <a:cs typeface="+mj-cs"/>
              </a:rPr>
              <a:t> </a:t>
            </a:r>
            <a:r>
              <a:rPr lang="en-US" sz="5600" b="1" dirty="0" err="1">
                <a:effectLst/>
                <a:latin typeface="+mj-lt"/>
                <a:ea typeface="+mj-ea"/>
                <a:cs typeface="+mj-cs"/>
              </a:rPr>
              <a:t>כזה</a:t>
            </a:r>
            <a:r>
              <a:rPr lang="en-US" sz="5600" b="1" dirty="0">
                <a:effectLst/>
                <a:latin typeface="+mj-lt"/>
                <a:ea typeface="+mj-ea"/>
                <a:cs typeface="+mj-cs"/>
              </a:rPr>
              <a:t> </a:t>
            </a:r>
            <a:r>
              <a:rPr lang="en-US" sz="5600" b="1" dirty="0" err="1">
                <a:effectLst/>
                <a:latin typeface="+mj-lt"/>
                <a:ea typeface="+mj-ea"/>
                <a:cs typeface="+mj-cs"/>
              </a:rPr>
              <a:t>מושלם</a:t>
            </a:r>
            <a:r>
              <a:rPr lang="en-US" sz="5600" b="1" dirty="0">
                <a:effectLst/>
                <a:latin typeface="+mj-lt"/>
                <a:ea typeface="+mj-ea"/>
                <a:cs typeface="+mj-cs"/>
              </a:rPr>
              <a:t>?</a:t>
            </a:r>
          </a:p>
        </p:txBody>
      </p:sp>
      <p:sp>
        <p:nvSpPr>
          <p:cNvPr id="4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E3E8E6-DCA6-43DC-AB32-6C4089A460F6}"/>
              </a:ext>
            </a:extLst>
          </p:cNvPr>
          <p:cNvPicPr/>
          <p:nvPr/>
        </p:nvPicPr>
        <p:blipFill>
          <a:blip r:embed="rId3"/>
          <a:stretch>
            <a:fillRect/>
          </a:stretch>
        </p:blipFill>
        <p:spPr>
          <a:xfrm>
            <a:off x="517213" y="2619784"/>
            <a:ext cx="3308974" cy="3600041"/>
          </a:xfrm>
          <a:prstGeom prst="rect">
            <a:avLst/>
          </a:prstGeom>
        </p:spPr>
      </p:pic>
      <p:pic>
        <p:nvPicPr>
          <p:cNvPr id="4" name="Picture 3">
            <a:extLst>
              <a:ext uri="{FF2B5EF4-FFF2-40B4-BE49-F238E27FC236}">
                <a16:creationId xmlns:a16="http://schemas.microsoft.com/office/drawing/2014/main" id="{D07E03BC-007B-4A39-95CF-3AD05E9313B0}"/>
              </a:ext>
            </a:extLst>
          </p:cNvPr>
          <p:cNvPicPr/>
          <p:nvPr/>
        </p:nvPicPr>
        <p:blipFill>
          <a:blip r:embed="rId4"/>
          <a:stretch>
            <a:fillRect/>
          </a:stretch>
        </p:blipFill>
        <p:spPr>
          <a:xfrm>
            <a:off x="7916603" y="2689040"/>
            <a:ext cx="3758184" cy="3532692"/>
          </a:xfrm>
          <a:prstGeom prst="rect">
            <a:avLst/>
          </a:prstGeom>
        </p:spPr>
      </p:pic>
      <p:pic>
        <p:nvPicPr>
          <p:cNvPr id="13" name="Picture 12">
            <a:extLst>
              <a:ext uri="{FF2B5EF4-FFF2-40B4-BE49-F238E27FC236}">
                <a16:creationId xmlns:a16="http://schemas.microsoft.com/office/drawing/2014/main" id="{74CE1CF2-2AD8-4005-B5B6-20836267EB63}"/>
              </a:ext>
            </a:extLst>
          </p:cNvPr>
          <p:cNvPicPr/>
          <p:nvPr/>
        </p:nvPicPr>
        <p:blipFill>
          <a:blip r:embed="rId5"/>
          <a:stretch>
            <a:fillRect/>
          </a:stretch>
        </p:blipFill>
        <p:spPr>
          <a:xfrm>
            <a:off x="3992303" y="2853454"/>
            <a:ext cx="3758184" cy="3334328"/>
          </a:xfrm>
          <a:prstGeom prst="rect">
            <a:avLst/>
          </a:prstGeom>
        </p:spPr>
      </p:pic>
      <p:sp>
        <p:nvSpPr>
          <p:cNvPr id="8" name="TextBox 7">
            <a:extLst>
              <a:ext uri="{FF2B5EF4-FFF2-40B4-BE49-F238E27FC236}">
                <a16:creationId xmlns:a16="http://schemas.microsoft.com/office/drawing/2014/main" id="{009BC4D7-5DFF-4DC8-AE3B-EA10EE2ABA72}"/>
              </a:ext>
            </a:extLst>
          </p:cNvPr>
          <p:cNvSpPr txBox="1"/>
          <p:nvPr/>
        </p:nvSpPr>
        <p:spPr>
          <a:xfrm>
            <a:off x="968721" y="2250452"/>
            <a:ext cx="2420655" cy="461665"/>
          </a:xfrm>
          <a:prstGeom prst="rect">
            <a:avLst/>
          </a:prstGeom>
          <a:noFill/>
        </p:spPr>
        <p:txBody>
          <a:bodyPr wrap="square" rtlCol="0">
            <a:spAutoFit/>
          </a:bodyPr>
          <a:lstStyle/>
          <a:p>
            <a:pPr algn="ctr"/>
            <a:r>
              <a:rPr lang="he-IL" sz="2400" b="1" dirty="0"/>
              <a:t>תויג כתווית 14</a:t>
            </a:r>
            <a:endParaRPr lang="en-US" sz="2400" b="1" dirty="0"/>
          </a:p>
        </p:txBody>
      </p:sp>
      <p:sp>
        <p:nvSpPr>
          <p:cNvPr id="9" name="TextBox 8">
            <a:extLst>
              <a:ext uri="{FF2B5EF4-FFF2-40B4-BE49-F238E27FC236}">
                <a16:creationId xmlns:a16="http://schemas.microsoft.com/office/drawing/2014/main" id="{217F5A72-ABAF-4C04-9181-3A5709A05B0B}"/>
              </a:ext>
            </a:extLst>
          </p:cNvPr>
          <p:cNvSpPr txBox="1"/>
          <p:nvPr/>
        </p:nvSpPr>
        <p:spPr>
          <a:xfrm>
            <a:off x="4513111" y="2406272"/>
            <a:ext cx="2716567" cy="461665"/>
          </a:xfrm>
          <a:prstGeom prst="rect">
            <a:avLst/>
          </a:prstGeom>
          <a:noFill/>
        </p:spPr>
        <p:txBody>
          <a:bodyPr wrap="square" rtlCol="0">
            <a:spAutoFit/>
          </a:bodyPr>
          <a:lstStyle/>
          <a:p>
            <a:pPr algn="ctr"/>
            <a:r>
              <a:rPr lang="he-IL" sz="2400" b="1" dirty="0"/>
              <a:t>תווית 13</a:t>
            </a:r>
            <a:endParaRPr lang="en-US" sz="2400" b="1" dirty="0"/>
          </a:p>
        </p:txBody>
      </p:sp>
      <p:sp>
        <p:nvSpPr>
          <p:cNvPr id="10" name="TextBox 9">
            <a:extLst>
              <a:ext uri="{FF2B5EF4-FFF2-40B4-BE49-F238E27FC236}">
                <a16:creationId xmlns:a16="http://schemas.microsoft.com/office/drawing/2014/main" id="{92862914-BF73-484D-ACE7-3E391401ADCE}"/>
              </a:ext>
            </a:extLst>
          </p:cNvPr>
          <p:cNvSpPr txBox="1"/>
          <p:nvPr/>
        </p:nvSpPr>
        <p:spPr>
          <a:xfrm>
            <a:off x="8690573" y="2395131"/>
            <a:ext cx="2057726" cy="461665"/>
          </a:xfrm>
          <a:prstGeom prst="rect">
            <a:avLst/>
          </a:prstGeom>
          <a:noFill/>
        </p:spPr>
        <p:txBody>
          <a:bodyPr wrap="square" rtlCol="0">
            <a:spAutoFit/>
          </a:bodyPr>
          <a:lstStyle/>
          <a:p>
            <a:pPr algn="ctr" rtl="1"/>
            <a:r>
              <a:rPr lang="he-IL" sz="2400" b="1" dirty="0"/>
              <a:t>תויג כתווית 13</a:t>
            </a:r>
            <a:endParaRPr lang="en-US" sz="2400" b="1" dirty="0"/>
          </a:p>
        </p:txBody>
      </p:sp>
    </p:spTree>
    <p:extLst>
      <p:ext uri="{BB962C8B-B14F-4D97-AF65-F5344CB8AC3E}">
        <p14:creationId xmlns:p14="http://schemas.microsoft.com/office/powerpoint/2010/main" val="308322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4E20F8-AB8E-44DF-A859-E38CFEA34C90}"/>
              </a:ext>
            </a:extLst>
          </p:cNvPr>
          <p:cNvSpPr txBox="1"/>
          <p:nvPr/>
        </p:nvSpPr>
        <p:spPr>
          <a:xfrm>
            <a:off x="453108" y="1784869"/>
            <a:ext cx="11037210" cy="3477875"/>
          </a:xfrm>
          <a:prstGeom prst="rect">
            <a:avLst/>
          </a:prstGeom>
          <a:noFill/>
        </p:spPr>
        <p:txBody>
          <a:bodyPr wrap="square" rtlCol="0">
            <a:spAutoFit/>
          </a:bodyPr>
          <a:lstStyle/>
          <a:p>
            <a:pPr algn="r" rtl="1"/>
            <a:r>
              <a:rPr lang="he-IL" sz="2000" dirty="0">
                <a:latin typeface="Arial" panose="020B0604020202020204" pitchFamily="34" charset="0"/>
                <a:cs typeface="Arial" panose="020B0604020202020204" pitchFamily="34" charset="0"/>
              </a:rPr>
              <a:t>רכב אוטונומי הוא רכב אשר יכול לנסוע, לנווט בכבישים תוך כדי התמודדות עם תנאי סביבה משתנים ללא צורך בהתערבות אקטיבית של נהג אנושי.</a:t>
            </a:r>
          </a:p>
          <a:p>
            <a:pPr algn="r" rtl="1"/>
            <a:endParaRPr lang="he-IL" sz="2000" dirty="0">
              <a:latin typeface="Arial" panose="020B0604020202020204" pitchFamily="34" charset="0"/>
              <a:cs typeface="Arial" panose="020B0604020202020204" pitchFamily="34" charset="0"/>
            </a:endParaRPr>
          </a:p>
          <a:p>
            <a:pPr algn="r" rtl="1"/>
            <a:r>
              <a:rPr lang="he-IL" sz="2000" dirty="0">
                <a:latin typeface="Arial" panose="020B0604020202020204" pitchFamily="34" charset="0"/>
                <a:cs typeface="Arial" panose="020B0604020202020204" pitchFamily="34" charset="0"/>
              </a:rPr>
              <a:t>רכב אוטונומי צריך לדעת לנתח את הסביבה שבה הוא נמצא ולקבל החלטות בזמן אמת בהתאם לסביבתו.</a:t>
            </a:r>
          </a:p>
          <a:p>
            <a:pPr algn="r" rtl="1"/>
            <a:endParaRPr lang="he-IL" sz="2000" dirty="0">
              <a:latin typeface="Arial" panose="020B0604020202020204" pitchFamily="34" charset="0"/>
              <a:cs typeface="Arial" panose="020B0604020202020204" pitchFamily="34" charset="0"/>
            </a:endParaRPr>
          </a:p>
          <a:p>
            <a:pPr algn="r" rtl="1"/>
            <a:r>
              <a:rPr lang="he-IL" sz="2000" dirty="0">
                <a:latin typeface="Arial" panose="020B0604020202020204" pitchFamily="34" charset="0"/>
                <a:cs typeface="Arial" panose="020B0604020202020204" pitchFamily="34" charset="0"/>
              </a:rPr>
              <a:t>על מנת לאפשר לרכב אוטונומי לחוות את סביבתו אנו צריכים לצייד את הרכב בחיישנים רבים כמו מצלמות סורקים ועוד.</a:t>
            </a:r>
            <a:endParaRPr lang="en-US" sz="2000" dirty="0">
              <a:latin typeface="Arial" panose="020B0604020202020204" pitchFamily="34" charset="0"/>
              <a:cs typeface="Arial" panose="020B0604020202020204" pitchFamily="34" charset="0"/>
            </a:endParaRPr>
          </a:p>
          <a:p>
            <a:pPr algn="r" rtl="1"/>
            <a:endParaRPr lang="he-IL" sz="2000" dirty="0">
              <a:latin typeface="Arial" panose="020B0604020202020204" pitchFamily="34" charset="0"/>
              <a:cs typeface="Arial" panose="020B0604020202020204" pitchFamily="34" charset="0"/>
            </a:endParaRPr>
          </a:p>
          <a:p>
            <a:pPr algn="r" rtl="1"/>
            <a:r>
              <a:rPr lang="he-IL" sz="2000" dirty="0">
                <a:latin typeface="Arial" panose="020B0604020202020204" pitchFamily="34" charset="0"/>
                <a:cs typeface="Arial" panose="020B0604020202020204" pitchFamily="34" charset="0"/>
              </a:rPr>
              <a:t>לאחר קבלת המידע הרכב צריך לדעת לעבד את המידע, לקבל החלטות כיצד לפעול בהתאם למידע שעיבד בשלב זה הרכב נעזר באלגוריתמים רבים אשר חלקם הם אלגוריתמים המבוססים על למידת מכונה וראייה ממוחשבת.</a:t>
            </a:r>
          </a:p>
          <a:p>
            <a:pPr algn="r" rtl="1"/>
            <a:endParaRPr lang="en-US" sz="2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F2298F5-2548-4D5A-8CAE-94B37FBBD4B1}"/>
              </a:ext>
            </a:extLst>
          </p:cNvPr>
          <p:cNvSpPr txBox="1"/>
          <p:nvPr/>
        </p:nvSpPr>
        <p:spPr>
          <a:xfrm>
            <a:off x="10183657" y="5322524"/>
            <a:ext cx="1400175" cy="646331"/>
          </a:xfrm>
          <a:prstGeom prst="rect">
            <a:avLst/>
          </a:prstGeom>
          <a:noFill/>
        </p:spPr>
        <p:txBody>
          <a:bodyPr wrap="square" rtlCol="0">
            <a:spAutoFit/>
          </a:bodyPr>
          <a:lstStyle/>
          <a:p>
            <a:pPr algn="r" rtl="1"/>
            <a:r>
              <a:rPr lang="he-IL" dirty="0"/>
              <a:t>קבלת מידע מהסביבה</a:t>
            </a:r>
            <a:endParaRPr lang="en-US" dirty="0"/>
          </a:p>
        </p:txBody>
      </p:sp>
      <p:sp>
        <p:nvSpPr>
          <p:cNvPr id="7" name="TextBox 6">
            <a:extLst>
              <a:ext uri="{FF2B5EF4-FFF2-40B4-BE49-F238E27FC236}">
                <a16:creationId xmlns:a16="http://schemas.microsoft.com/office/drawing/2014/main" id="{FEBBC096-4607-44C1-B6C7-18B55AF81802}"/>
              </a:ext>
            </a:extLst>
          </p:cNvPr>
          <p:cNvSpPr txBox="1"/>
          <p:nvPr/>
        </p:nvSpPr>
        <p:spPr>
          <a:xfrm>
            <a:off x="6352365" y="5349049"/>
            <a:ext cx="1809750" cy="646331"/>
          </a:xfrm>
          <a:prstGeom prst="rect">
            <a:avLst/>
          </a:prstGeom>
          <a:noFill/>
        </p:spPr>
        <p:txBody>
          <a:bodyPr wrap="square" rtlCol="0">
            <a:spAutoFit/>
          </a:bodyPr>
          <a:lstStyle/>
          <a:p>
            <a:pPr algn="r" rtl="1"/>
            <a:r>
              <a:rPr lang="he-IL" dirty="0"/>
              <a:t>עיבוד מידע מהסביבה</a:t>
            </a:r>
            <a:endParaRPr lang="en-US" dirty="0"/>
          </a:p>
        </p:txBody>
      </p:sp>
      <p:sp>
        <p:nvSpPr>
          <p:cNvPr id="11" name="TextBox 10">
            <a:extLst>
              <a:ext uri="{FF2B5EF4-FFF2-40B4-BE49-F238E27FC236}">
                <a16:creationId xmlns:a16="http://schemas.microsoft.com/office/drawing/2014/main" id="{C75AC90F-EFED-49A2-9FE1-1239430EEC01}"/>
              </a:ext>
            </a:extLst>
          </p:cNvPr>
          <p:cNvSpPr txBox="1"/>
          <p:nvPr/>
        </p:nvSpPr>
        <p:spPr>
          <a:xfrm>
            <a:off x="3303302" y="5491892"/>
            <a:ext cx="1595436" cy="369332"/>
          </a:xfrm>
          <a:prstGeom prst="rect">
            <a:avLst/>
          </a:prstGeom>
          <a:noFill/>
        </p:spPr>
        <p:txBody>
          <a:bodyPr wrap="square" rtlCol="0">
            <a:spAutoFit/>
          </a:bodyPr>
          <a:lstStyle/>
          <a:p>
            <a:pPr algn="r" rtl="1"/>
            <a:r>
              <a:rPr lang="he-IL" dirty="0"/>
              <a:t>קבלת החלטה</a:t>
            </a:r>
            <a:endParaRPr lang="en-US" dirty="0"/>
          </a:p>
        </p:txBody>
      </p:sp>
      <p:sp>
        <p:nvSpPr>
          <p:cNvPr id="14" name="Arrow: Right 13">
            <a:extLst>
              <a:ext uri="{FF2B5EF4-FFF2-40B4-BE49-F238E27FC236}">
                <a16:creationId xmlns:a16="http://schemas.microsoft.com/office/drawing/2014/main" id="{E4809F3C-83CB-4B91-B2C2-AE06144EBD0A}"/>
              </a:ext>
            </a:extLst>
          </p:cNvPr>
          <p:cNvSpPr/>
          <p:nvPr/>
        </p:nvSpPr>
        <p:spPr>
          <a:xfrm rot="10800000">
            <a:off x="8497687" y="5219358"/>
            <a:ext cx="1400175"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511C6C6-6A0B-4A2F-9124-A3A1879EA855}"/>
              </a:ext>
            </a:extLst>
          </p:cNvPr>
          <p:cNvSpPr txBox="1"/>
          <p:nvPr/>
        </p:nvSpPr>
        <p:spPr>
          <a:xfrm>
            <a:off x="221456" y="5458241"/>
            <a:ext cx="1609725" cy="369332"/>
          </a:xfrm>
          <a:prstGeom prst="rect">
            <a:avLst/>
          </a:prstGeom>
          <a:noFill/>
        </p:spPr>
        <p:txBody>
          <a:bodyPr wrap="square" rtlCol="0">
            <a:spAutoFit/>
          </a:bodyPr>
          <a:lstStyle/>
          <a:p>
            <a:pPr algn="r" rtl="1"/>
            <a:r>
              <a:rPr lang="he-IL" dirty="0"/>
              <a:t>ביצוע ההחלטה</a:t>
            </a:r>
            <a:endParaRPr lang="en-US" dirty="0"/>
          </a:p>
        </p:txBody>
      </p:sp>
      <p:pic>
        <p:nvPicPr>
          <p:cNvPr id="2052" name="Picture 4" descr="Tesla looks to make its China operation as nimble as its cars - Nikkei Asia">
            <a:extLst>
              <a:ext uri="{FF2B5EF4-FFF2-40B4-BE49-F238E27FC236}">
                <a16:creationId xmlns:a16="http://schemas.microsoft.com/office/drawing/2014/main" id="{D698C7C6-B143-4F80-A010-61F0D5F7B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8" y="0"/>
            <a:ext cx="3080678" cy="173288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00EF89D-7F59-4D60-A849-FE550C74AD63}"/>
              </a:ext>
            </a:extLst>
          </p:cNvPr>
          <p:cNvSpPr/>
          <p:nvPr/>
        </p:nvSpPr>
        <p:spPr>
          <a:xfrm>
            <a:off x="4092887" y="485841"/>
            <a:ext cx="4006226" cy="923330"/>
          </a:xfrm>
          <a:prstGeom prst="rect">
            <a:avLst/>
          </a:prstGeom>
          <a:noFill/>
        </p:spPr>
        <p:txBody>
          <a:bodyPr wrap="none" lIns="91440" tIns="45720" rIns="91440" bIns="45720">
            <a:spAutoFit/>
          </a:bodyPr>
          <a:lstStyle/>
          <a:p>
            <a:pPr algn="ctr"/>
            <a:r>
              <a:rPr lang="he-IL" sz="5400" b="1" cap="none" spc="0"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רכב אוטונומי:</a:t>
            </a:r>
            <a:endParaRPr lang="en-US" sz="5400" b="1" cap="none" spc="0"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
        <p:nvSpPr>
          <p:cNvPr id="16" name="Arrow: Right 15">
            <a:extLst>
              <a:ext uri="{FF2B5EF4-FFF2-40B4-BE49-F238E27FC236}">
                <a16:creationId xmlns:a16="http://schemas.microsoft.com/office/drawing/2014/main" id="{E79419DC-3449-4499-9AD7-4F1690AA1890}"/>
              </a:ext>
            </a:extLst>
          </p:cNvPr>
          <p:cNvSpPr/>
          <p:nvPr/>
        </p:nvSpPr>
        <p:spPr>
          <a:xfrm rot="10800000">
            <a:off x="1921390" y="5185707"/>
            <a:ext cx="1400175"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45CE157-20AF-4AC9-9718-12C210D9D9FA}"/>
              </a:ext>
            </a:extLst>
          </p:cNvPr>
          <p:cNvSpPr/>
          <p:nvPr/>
        </p:nvSpPr>
        <p:spPr>
          <a:xfrm rot="10800000">
            <a:off x="5075970" y="5219359"/>
            <a:ext cx="1400175"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00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92381A-E169-4BFA-A05B-BE91FB187950}"/>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rtl="1">
              <a:lnSpc>
                <a:spcPct val="90000"/>
              </a:lnSpc>
              <a:spcBef>
                <a:spcPct val="0"/>
              </a:spcBef>
              <a:spcAft>
                <a:spcPts val="600"/>
              </a:spcAft>
            </a:pPr>
            <a:r>
              <a:rPr lang="en-US" sz="6600" b="1" dirty="0" err="1">
                <a:latin typeface="+mj-lt"/>
                <a:ea typeface="+mj-ea"/>
                <a:cs typeface="+mj-cs"/>
              </a:rPr>
              <a:t>למה</a:t>
            </a:r>
            <a:r>
              <a:rPr lang="en-US" sz="6600" b="1" dirty="0">
                <a:latin typeface="+mj-lt"/>
                <a:ea typeface="+mj-ea"/>
                <a:cs typeface="+mj-cs"/>
              </a:rPr>
              <a:t> </a:t>
            </a:r>
            <a:r>
              <a:rPr lang="en-US" sz="6600" b="1" dirty="0" err="1">
                <a:latin typeface="+mj-lt"/>
                <a:ea typeface="+mj-ea"/>
                <a:cs typeface="+mj-cs"/>
              </a:rPr>
              <a:t>המודל</a:t>
            </a:r>
            <a:r>
              <a:rPr lang="en-US" sz="6600" b="1" dirty="0">
                <a:latin typeface="+mj-lt"/>
                <a:ea typeface="+mj-ea"/>
                <a:cs typeface="+mj-cs"/>
              </a:rPr>
              <a:t> </a:t>
            </a:r>
            <a:r>
              <a:rPr lang="en-US" sz="6600" b="1" dirty="0" err="1">
                <a:latin typeface="+mj-lt"/>
                <a:ea typeface="+mj-ea"/>
                <a:cs typeface="+mj-cs"/>
              </a:rPr>
              <a:t>לא</a:t>
            </a:r>
            <a:r>
              <a:rPr lang="en-US" sz="6600" b="1" dirty="0">
                <a:latin typeface="+mj-lt"/>
                <a:ea typeface="+mj-ea"/>
                <a:cs typeface="+mj-cs"/>
              </a:rPr>
              <a:t> </a:t>
            </a:r>
            <a:r>
              <a:rPr lang="en-US" sz="6600" b="1" dirty="0" err="1">
                <a:latin typeface="+mj-lt"/>
                <a:ea typeface="+mj-ea"/>
                <a:cs typeface="+mj-cs"/>
              </a:rPr>
              <a:t>מושלם</a:t>
            </a:r>
            <a:r>
              <a:rPr lang="en-US" sz="6600" b="1" dirty="0">
                <a:latin typeface="+mj-lt"/>
                <a:ea typeface="+mj-ea"/>
                <a:cs typeface="+mj-cs"/>
              </a:rPr>
              <a:t>?</a:t>
            </a:r>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67F82-6EFA-49CF-B8FE-017AC89B622C}"/>
              </a:ext>
            </a:extLst>
          </p:cNvPr>
          <p:cNvPicPr/>
          <p:nvPr/>
        </p:nvPicPr>
        <p:blipFill>
          <a:blip r:embed="rId3"/>
          <a:stretch>
            <a:fillRect/>
          </a:stretch>
        </p:blipFill>
        <p:spPr>
          <a:xfrm>
            <a:off x="451876" y="2617921"/>
            <a:ext cx="4717000" cy="3605784"/>
          </a:xfrm>
          <a:prstGeom prst="rect">
            <a:avLst/>
          </a:prstGeom>
        </p:spPr>
      </p:pic>
      <p:pic>
        <p:nvPicPr>
          <p:cNvPr id="3" name="Picture 2">
            <a:extLst>
              <a:ext uri="{FF2B5EF4-FFF2-40B4-BE49-F238E27FC236}">
                <a16:creationId xmlns:a16="http://schemas.microsoft.com/office/drawing/2014/main" id="{CB4A6DF7-5E99-486A-9270-3E9BFB889E45}"/>
              </a:ext>
            </a:extLst>
          </p:cNvPr>
          <p:cNvPicPr/>
          <p:nvPr/>
        </p:nvPicPr>
        <p:blipFill>
          <a:blip r:embed="rId4"/>
          <a:stretch>
            <a:fillRect/>
          </a:stretch>
        </p:blipFill>
        <p:spPr>
          <a:xfrm>
            <a:off x="5585988" y="3101334"/>
            <a:ext cx="6528363" cy="2294169"/>
          </a:xfrm>
          <a:prstGeom prst="rect">
            <a:avLst/>
          </a:prstGeom>
        </p:spPr>
      </p:pic>
      <p:sp>
        <p:nvSpPr>
          <p:cNvPr id="36" name="TextBox 35">
            <a:extLst>
              <a:ext uri="{FF2B5EF4-FFF2-40B4-BE49-F238E27FC236}">
                <a16:creationId xmlns:a16="http://schemas.microsoft.com/office/drawing/2014/main" id="{41532631-4B9E-4CFE-A214-17F2B92C4B17}"/>
              </a:ext>
            </a:extLst>
          </p:cNvPr>
          <p:cNvSpPr txBox="1"/>
          <p:nvPr/>
        </p:nvSpPr>
        <p:spPr>
          <a:xfrm>
            <a:off x="1402672" y="2004274"/>
            <a:ext cx="9069940" cy="373757"/>
          </a:xfrm>
          <a:prstGeom prst="rect">
            <a:avLst/>
          </a:prstGeom>
          <a:noFill/>
        </p:spPr>
        <p:txBody>
          <a:bodyPr wrap="square">
            <a:spAutoFit/>
          </a:bodyPr>
          <a:lstStyle/>
          <a:p>
            <a:pPr marL="0" marR="0" algn="r" rtl="1">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זיהוי שגוי זה במקביל לאחוזי דיוק גבוהים מאוד על בסיס הנתונים יכול לרמז על אפשרות ל – </a:t>
            </a:r>
            <a:r>
              <a:rPr lang="en-US" sz="1800" dirty="0" err="1">
                <a:effectLst/>
                <a:latin typeface="Calibri" panose="020F0502020204030204" pitchFamily="34" charset="0"/>
                <a:ea typeface="Calibri" panose="020F0502020204030204" pitchFamily="34" charset="0"/>
                <a:cs typeface="Arial" panose="020B0604020202020204" pitchFamily="34" charset="0"/>
              </a:rPr>
              <a:t>OverFit</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88397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174B8-8727-44DC-8517-C4095501C6CD}"/>
              </a:ext>
            </a:extLst>
          </p:cNvPr>
          <p:cNvSpPr txBox="1"/>
          <p:nvPr/>
        </p:nvSpPr>
        <p:spPr>
          <a:xfrm>
            <a:off x="6868161" y="802263"/>
            <a:ext cx="2437526" cy="523220"/>
          </a:xfrm>
          <a:prstGeom prst="rect">
            <a:avLst/>
          </a:prstGeom>
          <a:noFill/>
        </p:spPr>
        <p:txBody>
          <a:bodyPr wrap="square" rtlCol="0">
            <a:spAutoFit/>
          </a:bodyPr>
          <a:lstStyle/>
          <a:p>
            <a:pPr algn="r" rtl="1"/>
            <a:r>
              <a:rPr lang="he-IL" sz="2800" b="1" dirty="0">
                <a:latin typeface="Arial" panose="020B0604020202020204" pitchFamily="34" charset="0"/>
                <a:cs typeface="Arial" panose="020B0604020202020204" pitchFamily="34" charset="0"/>
              </a:rPr>
              <a:t>מסקנה מרכזית</a:t>
            </a:r>
            <a:endParaRPr lang="en-US" sz="2800" b="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4D1057B-D6D8-4E78-B68C-B7CF256A8818}"/>
              </a:ext>
            </a:extLst>
          </p:cNvPr>
          <p:cNvGrpSpPr/>
          <p:nvPr/>
        </p:nvGrpSpPr>
        <p:grpSpPr>
          <a:xfrm>
            <a:off x="961504" y="915557"/>
            <a:ext cx="2256142" cy="2250773"/>
            <a:chOff x="914399" y="779550"/>
            <a:chExt cx="2256142" cy="2250773"/>
          </a:xfrm>
        </p:grpSpPr>
        <p:pic>
          <p:nvPicPr>
            <p:cNvPr id="5124" name="Picture 79">
              <a:extLst>
                <a:ext uri="{FF2B5EF4-FFF2-40B4-BE49-F238E27FC236}">
                  <a16:creationId xmlns:a16="http://schemas.microsoft.com/office/drawing/2014/main" id="{DBD1A442-E64D-4636-AC92-3C9415176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3" y="779550"/>
              <a:ext cx="1179817" cy="113913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86">
              <a:extLst>
                <a:ext uri="{FF2B5EF4-FFF2-40B4-BE49-F238E27FC236}">
                  <a16:creationId xmlns:a16="http://schemas.microsoft.com/office/drawing/2014/main" id="{E3B2D41E-0431-4897-98E8-D5FD4D703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850846"/>
              <a:ext cx="1076325" cy="10572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89">
              <a:extLst>
                <a:ext uri="{FF2B5EF4-FFF2-40B4-BE49-F238E27FC236}">
                  <a16:creationId xmlns:a16="http://schemas.microsoft.com/office/drawing/2014/main" id="{8252D302-0DC5-4D0A-93D7-2F00D799F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4" y="1871204"/>
              <a:ext cx="1179817" cy="1159119"/>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90">
              <a:extLst>
                <a:ext uri="{FF2B5EF4-FFF2-40B4-BE49-F238E27FC236}">
                  <a16:creationId xmlns:a16="http://schemas.microsoft.com/office/drawing/2014/main" id="{5A179CCB-B4E8-4A6E-929E-B4B94CA3F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99" y="1868216"/>
              <a:ext cx="1076325" cy="115911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5">
            <a:extLst>
              <a:ext uri="{FF2B5EF4-FFF2-40B4-BE49-F238E27FC236}">
                <a16:creationId xmlns:a16="http://schemas.microsoft.com/office/drawing/2014/main" id="{B222785F-AF6F-4D6C-B373-DDCF39C5708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DED97048-8BB1-47EC-917D-3A41F82502DC}"/>
              </a:ext>
            </a:extLst>
          </p:cNvPr>
          <p:cNvSpPr>
            <a:spLocks noChangeArrowheads="1"/>
          </p:cNvSpPr>
          <p:nvPr/>
        </p:nvSpPr>
        <p:spPr bwMode="auto">
          <a:xfrm>
            <a:off x="0" y="4714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D2E7568-21B1-46DD-8F69-7D6B15C81471}"/>
              </a:ext>
            </a:extLst>
          </p:cNvPr>
          <p:cNvSpPr txBox="1"/>
          <p:nvPr/>
        </p:nvSpPr>
        <p:spPr>
          <a:xfrm>
            <a:off x="4047910" y="1921221"/>
            <a:ext cx="7508232" cy="3970318"/>
          </a:xfrm>
          <a:prstGeom prst="rect">
            <a:avLst/>
          </a:prstGeom>
          <a:noFill/>
        </p:spPr>
        <p:txBody>
          <a:bodyPr wrap="square" rtlCol="0">
            <a:spAutoFit/>
          </a:bodyPr>
          <a:lstStyle/>
          <a:p>
            <a:pPr algn="r" rtl="1"/>
            <a:r>
              <a:rPr lang="he-IL" b="1" dirty="0"/>
              <a:t>בעיה: </a:t>
            </a:r>
            <a:r>
              <a:rPr lang="he-IL" dirty="0"/>
              <a:t>ניתן לראות כי אין במסד הנתונים תמרורי עצור עם תנועת יד, דבר הגרם ל </a:t>
            </a:r>
            <a:r>
              <a:rPr lang="en-US" dirty="0"/>
              <a:t>Overfit</a:t>
            </a:r>
            <a:r>
              <a:rPr lang="he-IL" dirty="0"/>
              <a:t> לסוג תמרור זה של עצור.</a:t>
            </a:r>
          </a:p>
          <a:p>
            <a:pPr algn="r" rtl="1"/>
            <a:endParaRPr lang="he-IL" dirty="0"/>
          </a:p>
          <a:p>
            <a:pPr algn="r" rtl="1"/>
            <a:r>
              <a:rPr lang="he-IL" sz="1800" b="1" dirty="0">
                <a:effectLst/>
                <a:latin typeface="Calibri" panose="020F0502020204030204" pitchFamily="34" charset="0"/>
                <a:ea typeface="Calibri" panose="020F0502020204030204" pitchFamily="34" charset="0"/>
                <a:cs typeface="Arial" panose="020B0604020202020204" pitchFamily="34" charset="0"/>
              </a:rPr>
              <a:t>מסקנה: </a:t>
            </a:r>
            <a:r>
              <a:rPr lang="he-IL" sz="1800" dirty="0">
                <a:effectLst/>
                <a:latin typeface="Calibri" panose="020F0502020204030204" pitchFamily="34" charset="0"/>
                <a:ea typeface="Calibri" panose="020F0502020204030204" pitchFamily="34" charset="0"/>
                <a:cs typeface="Arial" panose="020B0604020202020204" pitchFamily="34" charset="0"/>
              </a:rPr>
              <a:t>רכב אוטונומי יצטרך ללמוד וריאציות שונות של תמרורים אם יהיה בו שימוש מחוץ למדינה.</a:t>
            </a:r>
          </a:p>
          <a:p>
            <a:pPr algn="r" rtl="1"/>
            <a:endParaRPr lang="he-IL" dirty="0">
              <a:latin typeface="Calibri" panose="020F0502020204030204" pitchFamily="34" charset="0"/>
              <a:ea typeface="Calibri" panose="020F0502020204030204" pitchFamily="34" charset="0"/>
              <a:cs typeface="Arial" panose="020B0604020202020204" pitchFamily="34" charset="0"/>
            </a:endParaRPr>
          </a:p>
          <a:p>
            <a:pPr algn="r" rtl="1"/>
            <a:r>
              <a:rPr lang="he-IL" sz="1800" b="1" dirty="0">
                <a:effectLst/>
                <a:latin typeface="Calibri" panose="020F0502020204030204" pitchFamily="34" charset="0"/>
                <a:ea typeface="Calibri" panose="020F0502020204030204" pitchFamily="34" charset="0"/>
                <a:cs typeface="Arial" panose="020B0604020202020204" pitchFamily="34" charset="0"/>
              </a:rPr>
              <a:t>פתרון:</a:t>
            </a:r>
            <a:r>
              <a:rPr lang="he-IL" sz="1800" dirty="0">
                <a:effectLst/>
                <a:latin typeface="Calibri" panose="020F0502020204030204" pitchFamily="34" charset="0"/>
                <a:ea typeface="Calibri" panose="020F0502020204030204" pitchFamily="34" charset="0"/>
                <a:cs typeface="Arial" panose="020B0604020202020204" pitchFamily="34" charset="0"/>
              </a:rPr>
              <a:t> עריכת/בניית מסד הנתונים.</a:t>
            </a:r>
          </a:p>
          <a:p>
            <a:pPr marL="285750" indent="-285750"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Arial" panose="020B0604020202020204" pitchFamily="34" charset="0"/>
              </a:rPr>
              <a:t>איזון מסד הנתונים של תמרורים ישראלים ותמרורים גרמניים.</a:t>
            </a:r>
          </a:p>
          <a:p>
            <a:pPr marL="285750" indent="-285750" algn="r" rtl="1">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שימוש ב</a:t>
            </a:r>
            <a:r>
              <a:rPr lang="en-US" sz="1800" dirty="0">
                <a:effectLst/>
                <a:latin typeface="Calibri" panose="020F0502020204030204" pitchFamily="34" charset="0"/>
                <a:ea typeface="Calibri" panose="020F0502020204030204" pitchFamily="34" charset="0"/>
                <a:cs typeface="Arial" panose="020B0604020202020204" pitchFamily="34" charset="0"/>
              </a:rPr>
              <a:t>Data Augmentation</a:t>
            </a:r>
            <a:r>
              <a:rPr lang="he-IL" sz="1800" dirty="0">
                <a:effectLst/>
                <a:latin typeface="Calibri" panose="020F0502020204030204" pitchFamily="34" charset="0"/>
                <a:ea typeface="Calibri" panose="020F0502020204030204" pitchFamily="34" charset="0"/>
                <a:cs typeface="Arial" panose="020B0604020202020204" pitchFamily="34" charset="0"/>
              </a:rPr>
              <a:t> להגדיל את מספר התמונות.</a:t>
            </a:r>
          </a:p>
          <a:p>
            <a:pPr marL="285750" indent="-285750" algn="r" rtl="1">
              <a:buFont typeface="Arial" panose="020B0604020202020204" pitchFamily="34" charset="0"/>
              <a:buChar char="•"/>
            </a:pPr>
            <a:endParaRPr lang="he-IL" dirty="0">
              <a:latin typeface="Calibri" panose="020F0502020204030204" pitchFamily="34" charset="0"/>
              <a:ea typeface="Calibri" panose="020F0502020204030204" pitchFamily="34" charset="0"/>
              <a:cs typeface="Arial" panose="020B0604020202020204" pitchFamily="34" charset="0"/>
            </a:endParaRPr>
          </a:p>
          <a:p>
            <a:pPr algn="r" rtl="1"/>
            <a:r>
              <a:rPr lang="he-IL" sz="1800" b="1" dirty="0">
                <a:effectLst/>
                <a:latin typeface="Calibri" panose="020F0502020204030204" pitchFamily="34" charset="0"/>
                <a:ea typeface="Calibri" panose="020F0502020204030204" pitchFamily="34" charset="0"/>
                <a:cs typeface="Arial" panose="020B0604020202020204" pitchFamily="34" charset="0"/>
              </a:rPr>
              <a:t>דגש חשוב:</a:t>
            </a:r>
            <a:r>
              <a:rPr lang="he-IL" sz="1800" dirty="0">
                <a:effectLst/>
                <a:latin typeface="Calibri" panose="020F0502020204030204" pitchFamily="34" charset="0"/>
                <a:ea typeface="Calibri" panose="020F0502020204030204" pitchFamily="34" charset="0"/>
                <a:cs typeface="Arial" panose="020B0604020202020204" pitchFamily="34" charset="0"/>
              </a:rPr>
              <a:t> במידה ונרצה לבנות מודל שידע לסווג תמרורי דרך בלי תלות במדינה נצטרך עוד הרבה </a:t>
            </a:r>
            <a:r>
              <a:rPr lang="en-US" sz="1800" dirty="0">
                <a:effectLst/>
                <a:latin typeface="Calibri" panose="020F0502020204030204" pitchFamily="34" charset="0"/>
                <a:ea typeface="Calibri" panose="020F0502020204030204" pitchFamily="34" charset="0"/>
                <a:cs typeface="Arial" panose="020B0604020202020204" pitchFamily="34" charset="0"/>
              </a:rPr>
              <a:t>Data</a:t>
            </a:r>
            <a:r>
              <a:rPr lang="he-IL" sz="1800" dirty="0">
                <a:effectLst/>
                <a:latin typeface="Calibri" panose="020F0502020204030204" pitchFamily="34" charset="0"/>
                <a:ea typeface="Calibri" panose="020F0502020204030204" pitchFamily="34" charset="0"/>
                <a:cs typeface="Arial" panose="020B0604020202020204" pitchFamily="34" charset="0"/>
              </a:rPr>
              <a:t> ואולי מודל מתוחכם יותר.</a:t>
            </a:r>
          </a:p>
          <a:p>
            <a:pPr marL="285750" indent="-285750" algn="r" rtl="1">
              <a:buFont typeface="Arial" panose="020B0604020202020204" pitchFamily="34" charset="0"/>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buFont typeface="Arial" panose="020B0604020202020204" pitchFamily="34" charset="0"/>
              <a:buChar char="•"/>
            </a:pPr>
            <a:endParaRPr lang="he-IL" dirty="0"/>
          </a:p>
        </p:txBody>
      </p:sp>
      <p:sp>
        <p:nvSpPr>
          <p:cNvPr id="11" name="Rectangle 10">
            <a:extLst>
              <a:ext uri="{FF2B5EF4-FFF2-40B4-BE49-F238E27FC236}">
                <a16:creationId xmlns:a16="http://schemas.microsoft.com/office/drawing/2014/main" id="{7CB622AD-00AE-491B-B4A2-BD1BEBA9DF5E}"/>
              </a:ext>
            </a:extLst>
          </p:cNvPr>
          <p:cNvSpPr/>
          <p:nvPr/>
        </p:nvSpPr>
        <p:spPr>
          <a:xfrm>
            <a:off x="1283429" y="3512437"/>
            <a:ext cx="2166151" cy="78788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he-IL" dirty="0"/>
              <a:t>האם המכונית תיסע אך ורק בגרמניה?</a:t>
            </a:r>
            <a:endParaRPr lang="en-US" dirty="0"/>
          </a:p>
        </p:txBody>
      </p:sp>
      <p:sp>
        <p:nvSpPr>
          <p:cNvPr id="14" name="Rectangle 13">
            <a:extLst>
              <a:ext uri="{FF2B5EF4-FFF2-40B4-BE49-F238E27FC236}">
                <a16:creationId xmlns:a16="http://schemas.microsoft.com/office/drawing/2014/main" id="{178E62AB-4B4A-4C87-B58A-4281279E230F}"/>
              </a:ext>
            </a:extLst>
          </p:cNvPr>
          <p:cNvSpPr/>
          <p:nvPr/>
        </p:nvSpPr>
        <p:spPr>
          <a:xfrm>
            <a:off x="2706670" y="5331306"/>
            <a:ext cx="1393795" cy="69163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he-IL" dirty="0" err="1"/>
              <a:t>מצויין</a:t>
            </a:r>
            <a:r>
              <a:rPr lang="he-IL" dirty="0"/>
              <a:t> המודל מוכן</a:t>
            </a:r>
            <a:endParaRPr lang="en-US" dirty="0"/>
          </a:p>
        </p:txBody>
      </p:sp>
      <p:sp>
        <p:nvSpPr>
          <p:cNvPr id="17" name="TextBox 16">
            <a:extLst>
              <a:ext uri="{FF2B5EF4-FFF2-40B4-BE49-F238E27FC236}">
                <a16:creationId xmlns:a16="http://schemas.microsoft.com/office/drawing/2014/main" id="{21DFEE83-CC43-46C5-A71B-C2B5E4B98492}"/>
              </a:ext>
            </a:extLst>
          </p:cNvPr>
          <p:cNvSpPr txBox="1"/>
          <p:nvPr/>
        </p:nvSpPr>
        <p:spPr>
          <a:xfrm>
            <a:off x="3266982" y="4484988"/>
            <a:ext cx="461639" cy="369332"/>
          </a:xfrm>
          <a:prstGeom prst="rect">
            <a:avLst/>
          </a:prstGeom>
          <a:noFill/>
        </p:spPr>
        <p:txBody>
          <a:bodyPr wrap="square" rtlCol="0">
            <a:spAutoFit/>
          </a:bodyPr>
          <a:lstStyle/>
          <a:p>
            <a:r>
              <a:rPr lang="he-IL" dirty="0"/>
              <a:t>כן</a:t>
            </a:r>
            <a:endParaRPr lang="en-US" dirty="0"/>
          </a:p>
        </p:txBody>
      </p:sp>
      <p:sp>
        <p:nvSpPr>
          <p:cNvPr id="18" name="TextBox 17">
            <a:extLst>
              <a:ext uri="{FF2B5EF4-FFF2-40B4-BE49-F238E27FC236}">
                <a16:creationId xmlns:a16="http://schemas.microsoft.com/office/drawing/2014/main" id="{F96EA44B-CC71-46C4-9E7A-D3E66FB7C985}"/>
              </a:ext>
            </a:extLst>
          </p:cNvPr>
          <p:cNvSpPr txBox="1"/>
          <p:nvPr/>
        </p:nvSpPr>
        <p:spPr>
          <a:xfrm>
            <a:off x="1041294" y="4530209"/>
            <a:ext cx="877677" cy="369332"/>
          </a:xfrm>
          <a:prstGeom prst="rect">
            <a:avLst/>
          </a:prstGeom>
          <a:noFill/>
        </p:spPr>
        <p:txBody>
          <a:bodyPr wrap="square" rtlCol="0">
            <a:spAutoFit/>
          </a:bodyPr>
          <a:lstStyle/>
          <a:p>
            <a:r>
              <a:rPr lang="he-IL" dirty="0"/>
              <a:t>לא</a:t>
            </a:r>
            <a:endParaRPr lang="en-US" dirty="0"/>
          </a:p>
        </p:txBody>
      </p:sp>
      <p:sp>
        <p:nvSpPr>
          <p:cNvPr id="20" name="Rectangle 19">
            <a:extLst>
              <a:ext uri="{FF2B5EF4-FFF2-40B4-BE49-F238E27FC236}">
                <a16:creationId xmlns:a16="http://schemas.microsoft.com/office/drawing/2014/main" id="{1C811EAE-1F87-4C12-9FA2-0FBF3085BC5F}"/>
              </a:ext>
            </a:extLst>
          </p:cNvPr>
          <p:cNvSpPr/>
          <p:nvPr/>
        </p:nvSpPr>
        <p:spPr>
          <a:xfrm>
            <a:off x="635858" y="5331305"/>
            <a:ext cx="1393795" cy="69163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he-IL" dirty="0"/>
              <a:t>בעיה חמורה</a:t>
            </a:r>
            <a:endParaRPr lang="en-US" dirty="0"/>
          </a:p>
        </p:txBody>
      </p:sp>
      <p:pic>
        <p:nvPicPr>
          <p:cNvPr id="26" name="Picture 25">
            <a:extLst>
              <a:ext uri="{FF2B5EF4-FFF2-40B4-BE49-F238E27FC236}">
                <a16:creationId xmlns:a16="http://schemas.microsoft.com/office/drawing/2014/main" id="{A8A1BD11-4898-4926-B819-CFEF49AC531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8011" y="427384"/>
            <a:ext cx="1200150" cy="1200150"/>
          </a:xfrm>
          <a:prstGeom prst="rect">
            <a:avLst/>
          </a:prstGeom>
          <a:noFill/>
          <a:ln>
            <a:noFill/>
          </a:ln>
        </p:spPr>
      </p:pic>
      <p:sp>
        <p:nvSpPr>
          <p:cNvPr id="4" name="Arrow: Down 3">
            <a:extLst>
              <a:ext uri="{FF2B5EF4-FFF2-40B4-BE49-F238E27FC236}">
                <a16:creationId xmlns:a16="http://schemas.microsoft.com/office/drawing/2014/main" id="{55257A43-7434-4D4E-A9EB-B75791A2E4B1}"/>
              </a:ext>
            </a:extLst>
          </p:cNvPr>
          <p:cNvSpPr/>
          <p:nvPr/>
        </p:nvSpPr>
        <p:spPr>
          <a:xfrm rot="19749518">
            <a:off x="2746430" y="4525390"/>
            <a:ext cx="461639" cy="637434"/>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A2E6A692-32AD-4304-853F-F3D12BEABD42}"/>
              </a:ext>
            </a:extLst>
          </p:cNvPr>
          <p:cNvSpPr/>
          <p:nvPr/>
        </p:nvSpPr>
        <p:spPr>
          <a:xfrm rot="1850482" flipH="1">
            <a:off x="1477081" y="4525390"/>
            <a:ext cx="461639" cy="637434"/>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774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utonomous vehicles - Knauf Automotive">
            <a:extLst>
              <a:ext uri="{FF2B5EF4-FFF2-40B4-BE49-F238E27FC236}">
                <a16:creationId xmlns:a16="http://schemas.microsoft.com/office/drawing/2014/main" id="{14B69B0E-0ACA-4246-AD07-CCB61AE62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96670" cy="3372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26E23D-B5C8-42FE-BE51-F313647E5EFB}"/>
              </a:ext>
            </a:extLst>
          </p:cNvPr>
          <p:cNvSpPr txBox="1"/>
          <p:nvPr/>
        </p:nvSpPr>
        <p:spPr>
          <a:xfrm>
            <a:off x="5752730" y="999076"/>
            <a:ext cx="6173895" cy="5730158"/>
          </a:xfrm>
          <a:prstGeom prst="rect">
            <a:avLst/>
          </a:prstGeom>
          <a:noFill/>
        </p:spPr>
        <p:txBody>
          <a:bodyPr wrap="square">
            <a:spAutoFit/>
          </a:bodyPr>
          <a:lstStyle/>
          <a:p>
            <a:pPr marL="285750" marR="0" lvl="0" indent="-285750" algn="r" rtl="1">
              <a:lnSpc>
                <a:spcPct val="107000"/>
              </a:lnSpc>
              <a:spcBef>
                <a:spcPts val="0"/>
              </a:spcBef>
              <a:spcAft>
                <a:spcPts val="800"/>
              </a:spcAft>
              <a:buFont typeface="Arial" panose="020B0604020202020204" pitchFamily="34" charset="0"/>
              <a:buChar char="•"/>
            </a:pPr>
            <a:r>
              <a:rPr lang="he-IL" sz="1800" b="1" dirty="0">
                <a:effectLst/>
                <a:latin typeface="Arial" panose="020B0604020202020204" pitchFamily="34" charset="0"/>
                <a:ea typeface="Calibri" panose="020F0502020204030204" pitchFamily="34" charset="0"/>
                <a:cs typeface="Arial" panose="020B0604020202020204" pitchFamily="34" charset="0"/>
              </a:rPr>
              <a:t>אימוץ ואמונה: </a:t>
            </a:r>
            <a:br>
              <a:rPr lang="en-US" b="1" dirty="0">
                <a:latin typeface="Arial" panose="020B0604020202020204" pitchFamily="34" charset="0"/>
                <a:ea typeface="Calibri" panose="020F0502020204030204" pitchFamily="34" charset="0"/>
                <a:cs typeface="Arial" panose="020B0604020202020204" pitchFamily="34" charset="0"/>
              </a:rPr>
            </a:br>
            <a:r>
              <a:rPr lang="he-IL" sz="1800" dirty="0">
                <a:effectLst/>
                <a:latin typeface="Arial" panose="020B0604020202020204" pitchFamily="34" charset="0"/>
                <a:ea typeface="Calibri" panose="020F0502020204030204" pitchFamily="34" charset="0"/>
                <a:cs typeface="Arial" panose="020B0604020202020204" pitchFamily="34" charset="0"/>
              </a:rPr>
              <a:t>במידה וקיבלתם מכונית אוטונומית חדשה האם תאפשרו לה לנהוג במקומכם ?</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כיצד מכונית אוטונומית תתקבל בסביבה? אנשים יפחדו ממנה?</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marR="0" lvl="0" indent="-285750" algn="r" rtl="1">
              <a:lnSpc>
                <a:spcPct val="107000"/>
              </a:lnSpc>
              <a:spcBef>
                <a:spcPts val="0"/>
              </a:spcBef>
              <a:spcAft>
                <a:spcPts val="800"/>
              </a:spcAft>
              <a:buFont typeface="Arial" panose="020B0604020202020204" pitchFamily="34" charset="0"/>
              <a:buChar char="•"/>
            </a:pPr>
            <a:r>
              <a:rPr lang="he-IL" sz="1800" b="1" dirty="0">
                <a:effectLst/>
                <a:latin typeface="Arial" panose="020B0604020202020204" pitchFamily="34" charset="0"/>
                <a:ea typeface="Calibri" panose="020F0502020204030204" pitchFamily="34" charset="0"/>
                <a:cs typeface="Arial" panose="020B0604020202020204" pitchFamily="34" charset="0"/>
              </a:rPr>
              <a:t>בעיות מוסר: </a:t>
            </a:r>
            <a:br>
              <a:rPr lang="en-US" sz="1800" b="1" dirty="0">
                <a:effectLst/>
                <a:latin typeface="Arial" panose="020B0604020202020204" pitchFamily="34" charset="0"/>
                <a:ea typeface="Calibri" panose="020F0502020204030204" pitchFamily="34" charset="0"/>
                <a:cs typeface="Arial" panose="020B0604020202020204" pitchFamily="34" charset="0"/>
              </a:rPr>
            </a:br>
            <a:r>
              <a:rPr lang="he-IL" sz="1800" dirty="0">
                <a:effectLst/>
                <a:latin typeface="Arial" panose="020B0604020202020204" pitchFamily="34" charset="0"/>
                <a:ea typeface="Calibri" panose="020F0502020204030204" pitchFamily="34" charset="0"/>
                <a:cs typeface="Arial" panose="020B0604020202020204" pitchFamily="34" charset="0"/>
              </a:rPr>
              <a:t>אחת הבעיות המרכזיות שעולות הינה הבעיה בשם:"</a:t>
            </a:r>
            <a:r>
              <a:rPr lang="en-US" sz="1800" dirty="0">
                <a:effectLst/>
                <a:latin typeface="Arial" panose="020B0604020202020204" pitchFamily="34" charset="0"/>
                <a:ea typeface="Calibri" panose="020F0502020204030204" pitchFamily="34" charset="0"/>
                <a:cs typeface="Arial" panose="020B0604020202020204" pitchFamily="34" charset="0"/>
              </a:rPr>
              <a:t>who dies and who lives?</a:t>
            </a:r>
            <a:r>
              <a:rPr lang="he-IL" sz="1800" dirty="0">
                <a:effectLst/>
                <a:latin typeface="Arial" panose="020B0604020202020204" pitchFamily="34" charset="0"/>
                <a:ea typeface="Calibri" panose="020F0502020204030204" pitchFamily="34" charset="0"/>
                <a:cs typeface="Arial" panose="020B0604020202020204" pitchFamily="34" charset="0"/>
              </a:rPr>
              <a:t>" ניסוי המוכר הנערך </a:t>
            </a:r>
            <a:r>
              <a:rPr lang="he-IL"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ב</a:t>
            </a:r>
            <a:r>
              <a:rPr lang="en-US"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MIT</a:t>
            </a:r>
            <a:r>
              <a:rPr lang="he-IL"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 בנושא רכבים </a:t>
            </a:r>
            <a:r>
              <a:rPr lang="he-IL" sz="1800" u="sng" dirty="0" err="1">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אוטונומים</a:t>
            </a:r>
            <a:r>
              <a:rPr lang="he-IL"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rPr>
              <a:t>.</a:t>
            </a:r>
            <a:endParaRPr lang="en-US" u="sng" dirty="0">
              <a:solidFill>
                <a:srgbClr val="0563C1"/>
              </a:solidFill>
              <a:latin typeface="Arial" panose="020B0604020202020204" pitchFamily="34" charset="0"/>
              <a:ea typeface="Calibri" panose="020F0502020204030204" pitchFamily="34" charset="0"/>
              <a:cs typeface="Arial" panose="020B0604020202020204" pitchFamily="34" charset="0"/>
            </a:endParaRPr>
          </a:p>
          <a:p>
            <a:pPr marL="285750" indent="-285750" algn="r" rtl="1">
              <a:buFont typeface="Arial" panose="020B0604020202020204" pitchFamily="34" charset="0"/>
              <a:buChar char="•"/>
            </a:pPr>
            <a:r>
              <a:rPr lang="he-IL" sz="1800" b="1" dirty="0">
                <a:effectLst/>
                <a:latin typeface="Arial" panose="020B0604020202020204" pitchFamily="34" charset="0"/>
                <a:ea typeface="Calibri" panose="020F0502020204030204" pitchFamily="34" charset="0"/>
                <a:cs typeface="Arial" panose="020B0604020202020204" pitchFamily="34" charset="0"/>
              </a:rPr>
              <a:t>רגולציה: </a:t>
            </a:r>
            <a:br>
              <a:rPr lang="en-US" sz="1800" b="1" dirty="0">
                <a:effectLst/>
                <a:latin typeface="Arial" panose="020B0604020202020204" pitchFamily="34" charset="0"/>
                <a:ea typeface="Calibri" panose="020F0502020204030204" pitchFamily="34" charset="0"/>
                <a:cs typeface="Arial" panose="020B0604020202020204" pitchFamily="34" charset="0"/>
              </a:rPr>
            </a:br>
            <a:r>
              <a:rPr lang="he-IL" sz="1800" dirty="0">
                <a:effectLst/>
                <a:latin typeface="Arial" panose="020B0604020202020204" pitchFamily="34" charset="0"/>
                <a:ea typeface="Calibri" panose="020F0502020204030204" pitchFamily="34" charset="0"/>
                <a:cs typeface="Arial" panose="020B0604020202020204" pitchFamily="34" charset="0"/>
              </a:rPr>
              <a:t>אתגר מדיני יהיה לקבוע היכן עומד הרכב אוטונומי כחוק, האם אדם הנמצא ברכב אוטונומי לחלוטין שדרס ילד יעמוד לדין? האם החברה שיצרה את הרכב תעמוד לדין? </a:t>
            </a:r>
            <a:br>
              <a:rPr lang="en-US" sz="1800" dirty="0">
                <a:effectLst/>
                <a:latin typeface="Arial" panose="020B0604020202020204" pitchFamily="34" charset="0"/>
                <a:ea typeface="Calibri" panose="020F0502020204030204" pitchFamily="34" charset="0"/>
                <a:cs typeface="Arial" panose="020B0604020202020204" pitchFamily="34" charset="0"/>
              </a:rPr>
            </a:br>
            <a:endParaRPr lang="en-US" sz="1000" dirty="0">
              <a:effectLst/>
              <a:latin typeface="Arial" panose="020B0604020202020204" pitchFamily="34" charset="0"/>
              <a:ea typeface="Calibri" panose="020F0502020204030204" pitchFamily="34" charset="0"/>
              <a:cs typeface="Arial" panose="020B0604020202020204" pitchFamily="34" charset="0"/>
            </a:endParaRPr>
          </a:p>
          <a:p>
            <a:pPr marL="285750" marR="0" lvl="0" indent="-285750" algn="r" rtl="1">
              <a:lnSpc>
                <a:spcPct val="107000"/>
              </a:lnSpc>
              <a:spcBef>
                <a:spcPts val="0"/>
              </a:spcBef>
              <a:spcAft>
                <a:spcPts val="800"/>
              </a:spcAft>
              <a:buFont typeface="Arial" panose="020B0604020202020204" pitchFamily="34" charset="0"/>
              <a:buChar char="•"/>
            </a:pPr>
            <a:r>
              <a:rPr lang="he-IL" sz="1800" b="1" dirty="0">
                <a:effectLst/>
                <a:latin typeface="Arial" panose="020B0604020202020204" pitchFamily="34" charset="0"/>
                <a:ea typeface="Calibri" panose="020F0502020204030204" pitchFamily="34" charset="0"/>
                <a:cs typeface="Arial" panose="020B0604020202020204" pitchFamily="34" charset="0"/>
              </a:rPr>
              <a:t>יעילות:  </a:t>
            </a:r>
            <a:br>
              <a:rPr lang="en-US" sz="1800" b="1" dirty="0">
                <a:effectLst/>
                <a:latin typeface="Arial" panose="020B0604020202020204" pitchFamily="34" charset="0"/>
                <a:ea typeface="Calibri" panose="020F0502020204030204" pitchFamily="34" charset="0"/>
                <a:cs typeface="Arial" panose="020B0604020202020204" pitchFamily="34" charset="0"/>
              </a:rPr>
            </a:br>
            <a:r>
              <a:rPr lang="he-IL" sz="1800" dirty="0">
                <a:effectLst/>
                <a:latin typeface="Arial" panose="020B0604020202020204" pitchFamily="34" charset="0"/>
                <a:ea typeface="Calibri" panose="020F0502020204030204" pitchFamily="34" charset="0"/>
                <a:cs typeface="Arial" panose="020B0604020202020204" pitchFamily="34" charset="0"/>
              </a:rPr>
              <a:t>בעיית הפקקים הולכת וגוברת בכל רחבי העולם, תשתיות הכבישים לא מצליחות לעמוד בקצב הגדילה של האוכלוסייה ובמקביל גידול בשימוש ברכבים.</a:t>
            </a:r>
            <a:br>
              <a:rPr lang="en-US" dirty="0">
                <a:latin typeface="Arial" panose="020B0604020202020204" pitchFamily="34" charset="0"/>
                <a:ea typeface="Calibri" panose="020F0502020204030204" pitchFamily="34" charset="0"/>
                <a:cs typeface="Arial" panose="020B0604020202020204" pitchFamily="34" charset="0"/>
              </a:rPr>
            </a:br>
            <a:r>
              <a:rPr lang="he-IL" sz="1800" dirty="0">
                <a:effectLst/>
                <a:latin typeface="Arial" panose="020B0604020202020204" pitchFamily="34" charset="0"/>
                <a:ea typeface="Calibri" panose="020F0502020204030204" pitchFamily="34" charset="0"/>
                <a:cs typeface="Arial" panose="020B0604020202020204" pitchFamily="34" charset="0"/>
                <a:hlinkClick r:id="rId4"/>
              </a:rPr>
              <a:t>האם מכוניות אוטונומיות יוכלו לעזור בפתרון הבעיה?</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lgn="r" rtl="1">
              <a:buFont typeface="Arial" panose="020B0604020202020204" pitchFamily="34" charset="0"/>
              <a:buChar char="•"/>
            </a:pPr>
            <a:endParaRPr lang="en-US" sz="1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150" name="Picture 6">
            <a:extLst>
              <a:ext uri="{FF2B5EF4-FFF2-40B4-BE49-F238E27FC236}">
                <a16:creationId xmlns:a16="http://schemas.microsoft.com/office/drawing/2014/main" id="{56753A51-A688-4E3E-82F5-D9A230D08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42" y="3372919"/>
            <a:ext cx="5658416" cy="34850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A38335-4E51-4936-96BA-741A6DE90ABA}"/>
              </a:ext>
            </a:extLst>
          </p:cNvPr>
          <p:cNvSpPr txBox="1"/>
          <p:nvPr/>
        </p:nvSpPr>
        <p:spPr>
          <a:xfrm>
            <a:off x="6795332" y="282654"/>
            <a:ext cx="4305670" cy="584775"/>
          </a:xfrm>
          <a:prstGeom prst="rect">
            <a:avLst/>
          </a:prstGeom>
          <a:noFill/>
        </p:spPr>
        <p:txBody>
          <a:bodyPr wrap="square" rtlCol="0">
            <a:spAutoFit/>
          </a:bodyPr>
          <a:lstStyle/>
          <a:p>
            <a:pPr algn="ctr"/>
            <a:r>
              <a:rPr lang="he-IL" sz="3200" b="1" dirty="0"/>
              <a:t>אתגרים נוספים</a:t>
            </a:r>
            <a:endParaRPr lang="en-US" sz="3200" b="1" dirty="0"/>
          </a:p>
        </p:txBody>
      </p:sp>
    </p:spTree>
    <p:extLst>
      <p:ext uri="{BB962C8B-B14F-4D97-AF65-F5344CB8AC3E}">
        <p14:creationId xmlns:p14="http://schemas.microsoft.com/office/powerpoint/2010/main" val="3393944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6"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7" name="Oval 26">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8"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30" name="Rectangle 29">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6950AFA8-139D-49F3-A940-8866AE7FF3A5}"/>
              </a:ext>
            </a:extLst>
          </p:cNvPr>
          <p:cNvSpPr txBox="1"/>
          <p:nvPr/>
        </p:nvSpPr>
        <p:spPr>
          <a:xfrm>
            <a:off x="838200" y="1406131"/>
            <a:ext cx="10515600" cy="935025"/>
          </a:xfrm>
          <a:prstGeom prst="rect">
            <a:avLst/>
          </a:prstGeom>
        </p:spPr>
        <p:txBody>
          <a:bodyPr vert="horz" lIns="91440" tIns="45720" rIns="91440" bIns="45720" rtlCol="0" anchor="ctr">
            <a:normAutofit lnSpcReduction="10000"/>
          </a:bodyPr>
          <a:lstStyle/>
          <a:p>
            <a:pPr algn="ctr">
              <a:lnSpc>
                <a:spcPct val="90000"/>
              </a:lnSpc>
              <a:spcBef>
                <a:spcPct val="0"/>
              </a:spcBef>
              <a:spcAft>
                <a:spcPts val="600"/>
              </a:spcAft>
            </a:pPr>
            <a:r>
              <a:rPr lang="en-US" sz="6600" b="1" kern="1200" dirty="0" err="1">
                <a:solidFill>
                  <a:schemeClr val="tx2"/>
                </a:solidFill>
                <a:latin typeface="Arial" panose="020B0604020202020204" pitchFamily="34" charset="0"/>
                <a:ea typeface="+mj-ea"/>
                <a:cs typeface="Arial" panose="020B0604020202020204" pitchFamily="34" charset="0"/>
              </a:rPr>
              <a:t>סיכום</a:t>
            </a:r>
            <a:endParaRPr lang="en-US" sz="6600" b="1" kern="1200" dirty="0">
              <a:solidFill>
                <a:schemeClr val="tx2"/>
              </a:solidFill>
              <a:latin typeface="Arial" panose="020B0604020202020204" pitchFamily="34" charset="0"/>
              <a:ea typeface="+mj-ea"/>
              <a:cs typeface="Arial" panose="020B0604020202020204" pitchFamily="34" charset="0"/>
            </a:endParaRPr>
          </a:p>
        </p:txBody>
      </p:sp>
      <p:sp>
        <p:nvSpPr>
          <p:cNvPr id="6" name="TextBox 5">
            <a:extLst>
              <a:ext uri="{FF2B5EF4-FFF2-40B4-BE49-F238E27FC236}">
                <a16:creationId xmlns:a16="http://schemas.microsoft.com/office/drawing/2014/main" id="{FC428110-75ED-48AF-9D2B-F7CB00C79F97}"/>
              </a:ext>
            </a:extLst>
          </p:cNvPr>
          <p:cNvSpPr txBox="1"/>
          <p:nvPr/>
        </p:nvSpPr>
        <p:spPr>
          <a:xfrm>
            <a:off x="2237173" y="2200803"/>
            <a:ext cx="7981025" cy="3251065"/>
          </a:xfrm>
          <a:prstGeom prst="rect">
            <a:avLst/>
          </a:prstGeom>
        </p:spPr>
        <p:txBody>
          <a:bodyPr vert="horz" lIns="91440" tIns="45720" rIns="91440" bIns="45720" rtlCol="0">
            <a:noAutofit/>
          </a:bodyPr>
          <a:lstStyle/>
          <a:p>
            <a:pPr marL="0" marR="0" indent="-228600" algn="r" rtl="1">
              <a:lnSpc>
                <a:spcPct val="90000"/>
              </a:lnSpc>
              <a:spcBef>
                <a:spcPts val="0"/>
              </a:spcBef>
              <a:spcAft>
                <a:spcPts val="800"/>
              </a:spcAft>
              <a:buFont typeface="Arial" panose="020B0604020202020204" pitchFamily="34" charset="0"/>
              <a:buChar char="•"/>
            </a:pPr>
            <a:r>
              <a:rPr lang="en-US" dirty="0" err="1">
                <a:solidFill>
                  <a:schemeClr val="tx2"/>
                </a:solidFill>
                <a:effectLst/>
                <a:latin typeface="Arial" panose="020B0604020202020204" pitchFamily="34" charset="0"/>
                <a:cs typeface="Arial" panose="020B0604020202020204" pitchFamily="34" charset="0"/>
              </a:rPr>
              <a:t>בעוד</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שטכנולוגית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המכוניות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האוטונומיות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משתפרת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כל</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הזמן</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עדיין</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קשה</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לחזות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האם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ומתי</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מכוניות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אוטונומיות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יהפכו</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להיות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חלק</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משגרת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חיינו</a:t>
            </a:r>
            <a:r>
              <a:rPr lang="en-US" dirty="0">
                <a:solidFill>
                  <a:schemeClr val="tx2"/>
                </a:solidFill>
                <a:effectLst/>
                <a:latin typeface="Arial" panose="020B0604020202020204" pitchFamily="34" charset="0"/>
                <a:cs typeface="Arial" panose="020B0604020202020204" pitchFamily="34" charset="0"/>
              </a:rPr>
              <a:t>.</a:t>
            </a:r>
          </a:p>
          <a:p>
            <a:pPr marL="0" marR="0" indent="-228600" algn="r" rtl="1">
              <a:lnSpc>
                <a:spcPct val="90000"/>
              </a:lnSpc>
              <a:spcBef>
                <a:spcPts val="0"/>
              </a:spcBef>
              <a:spcAft>
                <a:spcPts val="800"/>
              </a:spcAft>
              <a:buFont typeface="Arial" panose="020B0604020202020204" pitchFamily="34" charset="0"/>
              <a:buChar char="•"/>
            </a:pP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אנו</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בעצם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מנסים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לבנות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מכונה</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שתצליח</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להשתוות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לביצועים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שלנו</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כבני</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אדם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ולהתחקות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אחרי</a:t>
            </a:r>
            <a:r>
              <a:rPr lang="en-US" dirty="0">
                <a:solidFill>
                  <a:schemeClr val="tx2"/>
                </a:solidFill>
                <a:effectLst/>
                <a:latin typeface="Arial" panose="020B0604020202020204" pitchFamily="34" charset="0"/>
                <a:cs typeface="Arial" panose="020B0604020202020204" pitchFamily="34" charset="0"/>
              </a:rPr>
              <a:t> </a:t>
            </a:r>
            <a:r>
              <a:rPr lang="he-IL" dirty="0">
                <a:solidFill>
                  <a:schemeClr val="tx2"/>
                </a:solidFill>
                <a:effectLst/>
                <a:latin typeface="Arial" panose="020B0604020202020204" pitchFamily="34" charset="0"/>
                <a:cs typeface="Arial" panose="020B0604020202020204" pitchFamily="34" charset="0"/>
              </a:rPr>
              <a:t>"</a:t>
            </a:r>
            <a:r>
              <a:rPr lang="en-US" dirty="0" err="1">
                <a:solidFill>
                  <a:schemeClr val="tx2"/>
                </a:solidFill>
                <a:effectLst/>
                <a:latin typeface="Arial" panose="020B0604020202020204" pitchFamily="34" charset="0"/>
                <a:cs typeface="Arial" panose="020B0604020202020204" pitchFamily="34" charset="0"/>
              </a:rPr>
              <a:t>המחשב</a:t>
            </a:r>
            <a:r>
              <a:rPr lang="he-IL" dirty="0">
                <a:solidFill>
                  <a:schemeClr val="tx2"/>
                </a:solidFill>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המסובך</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ביותר</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בעולם</a:t>
            </a:r>
            <a:r>
              <a:rPr lang="en-US" dirty="0">
                <a:solidFill>
                  <a:schemeClr val="tx2"/>
                </a:solidFill>
                <a:effectLst/>
                <a:latin typeface="Arial" panose="020B0604020202020204" pitchFamily="34" charset="0"/>
                <a:cs typeface="Arial" panose="020B0604020202020204" pitchFamily="34" charset="0"/>
              </a:rPr>
              <a:t>– </a:t>
            </a:r>
            <a:r>
              <a:rPr lang="he-IL"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המוח</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שלנו</a:t>
            </a:r>
            <a:r>
              <a:rPr lang="he-IL"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משימה</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זו</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בהחלט</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מסובכת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יותר</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ממה</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שהיא</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נשמעת</a:t>
            </a:r>
            <a:r>
              <a:rPr lang="en-US" dirty="0">
                <a:solidFill>
                  <a:schemeClr val="tx2"/>
                </a:solidFill>
                <a:effectLst/>
                <a:latin typeface="Arial" panose="020B0604020202020204" pitchFamily="34" charset="0"/>
                <a:cs typeface="Arial" panose="020B0604020202020204" pitchFamily="34" charset="0"/>
              </a:rPr>
              <a:t>.</a:t>
            </a:r>
            <a:endParaRPr lang="he-IL" dirty="0">
              <a:solidFill>
                <a:schemeClr val="tx2"/>
              </a:solidFill>
              <a:effectLst/>
              <a:latin typeface="Arial" panose="020B0604020202020204" pitchFamily="34" charset="0"/>
              <a:cs typeface="Arial" panose="020B0604020202020204" pitchFamily="34" charset="0"/>
            </a:endParaRPr>
          </a:p>
          <a:p>
            <a:pPr marL="0" marR="0" indent="-228600" algn="r" rtl="1">
              <a:lnSpc>
                <a:spcPct val="90000"/>
              </a:lnSpc>
              <a:spcBef>
                <a:spcPts val="0"/>
              </a:spcBef>
              <a:spcAft>
                <a:spcPts val="800"/>
              </a:spcAft>
              <a:buFont typeface="Arial" panose="020B0604020202020204" pitchFamily="34" charset="0"/>
              <a:buChar char="•"/>
            </a:pPr>
            <a:endParaRPr lang="en-US" sz="800" dirty="0">
              <a:solidFill>
                <a:schemeClr val="tx2"/>
              </a:solidFill>
              <a:latin typeface="Arial" panose="020B0604020202020204" pitchFamily="34" charset="0"/>
              <a:cs typeface="Arial" panose="020B0604020202020204" pitchFamily="34" charset="0"/>
            </a:endParaRPr>
          </a:p>
          <a:p>
            <a:pPr marL="0" marR="0" indent="-228600" algn="r" rtl="1">
              <a:lnSpc>
                <a:spcPct val="90000"/>
              </a:lnSpc>
              <a:spcBef>
                <a:spcPts val="0"/>
              </a:spcBef>
              <a:spcAft>
                <a:spcPts val="800"/>
              </a:spcAft>
              <a:buFont typeface="Arial" panose="020B0604020202020204" pitchFamily="34" charset="0"/>
              <a:buChar char="•"/>
            </a:pPr>
            <a:r>
              <a:rPr lang="en-US" dirty="0" err="1">
                <a:solidFill>
                  <a:schemeClr val="tx2"/>
                </a:solidFill>
                <a:effectLst/>
                <a:latin typeface="Arial" panose="020B0604020202020204" pitchFamily="34" charset="0"/>
                <a:cs typeface="Arial" panose="020B0604020202020204" pitchFamily="34" charset="0"/>
              </a:rPr>
              <a:t>ישנם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המון</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אתגרים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שעומדים</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לפנינו</a:t>
            </a:r>
            <a:r>
              <a:rPr lang="he-IL" dirty="0">
                <a:solidFill>
                  <a:schemeClr val="tx2"/>
                </a:solidFill>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לדוגמא</a:t>
            </a:r>
            <a:r>
              <a:rPr lang="en-US" dirty="0">
                <a:solidFill>
                  <a:schemeClr val="tx2"/>
                </a:solidFill>
                <a:latin typeface="Arial" panose="020B0604020202020204" pitchFamily="34" charset="0"/>
                <a:cs typeface="Arial" panose="020B0604020202020204" pitchFamily="34" charset="0"/>
              </a:rPr>
              <a:t>:</a:t>
            </a:r>
            <a:r>
              <a:rPr lang="en-US" dirty="0">
                <a:solidFill>
                  <a:schemeClr val="tx2"/>
                </a:solidFill>
                <a:effectLst/>
                <a:latin typeface="Arial" panose="020B0604020202020204" pitchFamily="34" charset="0"/>
                <a:cs typeface="Arial" panose="020B0604020202020204" pitchFamily="34" charset="0"/>
              </a:rPr>
              <a:t> </a:t>
            </a:r>
          </a:p>
          <a:p>
            <a:pPr marL="342900" marR="0" algn="r" rtl="1">
              <a:lnSpc>
                <a:spcPct val="90000"/>
              </a:lnSpc>
              <a:spcBef>
                <a:spcPts val="0"/>
              </a:spcBef>
              <a:spcAft>
                <a:spcPts val="800"/>
              </a:spcAft>
            </a:pPr>
            <a:r>
              <a:rPr lang="he-IL"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הצורך</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בדיוק</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מושלם</a:t>
            </a:r>
            <a:r>
              <a:rPr lang="he-IL"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כל</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טעות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יכולה</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להיות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טעות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פאטלית</a:t>
            </a:r>
            <a:r>
              <a:rPr lang="en-US" dirty="0">
                <a:solidFill>
                  <a:schemeClr val="tx2"/>
                </a:solidFill>
                <a:latin typeface="Arial" panose="020B0604020202020204" pitchFamily="34" charset="0"/>
                <a:cs typeface="Arial" panose="020B0604020202020204" pitchFamily="34" charset="0"/>
              </a:rPr>
              <a:t>.</a:t>
            </a:r>
          </a:p>
          <a:p>
            <a:pPr marL="342900" marR="0" algn="r" rtl="1">
              <a:lnSpc>
                <a:spcPct val="90000"/>
              </a:lnSpc>
              <a:spcBef>
                <a:spcPts val="0"/>
              </a:spcBef>
              <a:spcAft>
                <a:spcPts val="800"/>
              </a:spcAft>
            </a:pPr>
            <a:r>
              <a:rPr lang="he-IL"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התגברות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המערכות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על</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תופעות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טבע</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משתנות</a:t>
            </a:r>
            <a:r>
              <a:rPr lang="en-US" dirty="0">
                <a:solidFill>
                  <a:schemeClr val="tx2"/>
                </a:solidFill>
                <a:latin typeface="Arial" panose="020B0604020202020204" pitchFamily="34" charset="0"/>
                <a:cs typeface="Arial" panose="020B0604020202020204" pitchFamily="34" charset="0"/>
              </a:rPr>
              <a:t>.</a:t>
            </a:r>
          </a:p>
          <a:p>
            <a:pPr marL="342900" marR="0" algn="r" rtl="1">
              <a:lnSpc>
                <a:spcPct val="90000"/>
              </a:lnSpc>
              <a:spcBef>
                <a:spcPts val="0"/>
              </a:spcBef>
              <a:spcAft>
                <a:spcPts val="800"/>
              </a:spcAft>
            </a:pPr>
            <a:r>
              <a:rPr lang="he-IL"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הדילמות</a:t>
            </a:r>
            <a:r>
              <a:rPr lang="en-US" dirty="0">
                <a:solidFill>
                  <a:schemeClr val="tx2"/>
                </a:solidFill>
                <a:effectLst/>
                <a:latin typeface="Arial" panose="020B0604020202020204" pitchFamily="34" charset="0"/>
                <a:cs typeface="Arial" panose="020B0604020202020204" pitchFamily="34" charset="0"/>
              </a:rPr>
              <a:t> </a:t>
            </a:r>
            <a:r>
              <a:rPr lang="en-US" dirty="0" err="1">
                <a:solidFill>
                  <a:schemeClr val="tx2"/>
                </a:solidFill>
                <a:effectLst/>
                <a:latin typeface="Arial" panose="020B0604020202020204" pitchFamily="34" charset="0"/>
                <a:cs typeface="Arial" panose="020B0604020202020204" pitchFamily="34" charset="0"/>
              </a:rPr>
              <a:t>ה</a:t>
            </a:r>
            <a:r>
              <a:rPr lang="en-US" dirty="0" err="1">
                <a:solidFill>
                  <a:schemeClr val="tx2"/>
                </a:solidFill>
                <a:latin typeface="Arial" panose="020B0604020202020204" pitchFamily="34" charset="0"/>
                <a:cs typeface="Arial" panose="020B0604020202020204" pitchFamily="34" charset="0"/>
              </a:rPr>
              <a:t>מוסריות</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ורגולציה</a:t>
            </a:r>
            <a:r>
              <a:rPr lang="en-US" dirty="0">
                <a:solidFill>
                  <a:schemeClr val="tx2"/>
                </a:solidFill>
                <a:latin typeface="Arial" panose="020B0604020202020204" pitchFamily="34" charset="0"/>
                <a:cs typeface="Arial" panose="020B0604020202020204" pitchFamily="34" charset="0"/>
              </a:rPr>
              <a:t>.</a:t>
            </a:r>
          </a:p>
          <a:p>
            <a:pPr marR="0" indent="-228600" algn="r" rtl="1">
              <a:lnSpc>
                <a:spcPct val="90000"/>
              </a:lnSpc>
              <a:spcBef>
                <a:spcPts val="0"/>
              </a:spcBef>
              <a:spcAft>
                <a:spcPts val="800"/>
              </a:spcAft>
              <a:buFont typeface="Arial" panose="020B0604020202020204" pitchFamily="34" charset="0"/>
              <a:buChar char="•"/>
            </a:pPr>
            <a:endParaRPr lang="en-US" dirty="0">
              <a:solidFill>
                <a:schemeClr val="tx2"/>
              </a:solidFill>
              <a:effectLst/>
              <a:latin typeface="Arial" panose="020B0604020202020204" pitchFamily="34" charset="0"/>
              <a:cs typeface="Arial" panose="020B0604020202020204" pitchFamily="34" charset="0"/>
            </a:endParaRPr>
          </a:p>
          <a:p>
            <a:pPr marL="0" marR="0" indent="-228600" algn="r" rtl="1">
              <a:lnSpc>
                <a:spcPct val="90000"/>
              </a:lnSpc>
              <a:spcBef>
                <a:spcPts val="0"/>
              </a:spcBef>
              <a:spcAft>
                <a:spcPts val="800"/>
              </a:spcAft>
              <a:buFont typeface="Arial" panose="020B0604020202020204" pitchFamily="34" charset="0"/>
              <a:buChar char="•"/>
            </a:pPr>
            <a:endParaRPr lang="en-US" dirty="0">
              <a:solidFill>
                <a:schemeClr val="tx2"/>
              </a:solidFill>
              <a:latin typeface="Arial" panose="020B0604020202020204" pitchFamily="34" charset="0"/>
              <a:cs typeface="Arial" panose="020B0604020202020204" pitchFamily="34" charset="0"/>
            </a:endParaRPr>
          </a:p>
          <a:p>
            <a:pPr marL="0" marR="0" indent="-228600" algn="r" rtl="1">
              <a:lnSpc>
                <a:spcPct val="90000"/>
              </a:lnSpc>
              <a:spcBef>
                <a:spcPts val="0"/>
              </a:spcBef>
              <a:spcAft>
                <a:spcPts val="800"/>
              </a:spcAft>
              <a:buFont typeface="Arial" panose="020B0604020202020204" pitchFamily="34" charset="0"/>
              <a:buChar char="•"/>
            </a:pPr>
            <a:endParaRPr lang="en-US" dirty="0">
              <a:solidFill>
                <a:schemeClr val="tx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95797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2CDEF5-8E17-4C74-AEC9-22AC8A81A61D}"/>
              </a:ext>
            </a:extLst>
          </p:cNvPr>
          <p:cNvSpPr txBox="1"/>
          <p:nvPr/>
        </p:nvSpPr>
        <p:spPr>
          <a:xfrm>
            <a:off x="2633661" y="342900"/>
            <a:ext cx="6400800" cy="523220"/>
          </a:xfrm>
          <a:prstGeom prst="rect">
            <a:avLst/>
          </a:prstGeom>
          <a:noFill/>
        </p:spPr>
        <p:txBody>
          <a:bodyPr wrap="square" rtlCol="0">
            <a:spAutoFit/>
          </a:bodyPr>
          <a:lstStyle/>
          <a:p>
            <a:pPr algn="ctr" rtl="1"/>
            <a:r>
              <a:rPr lang="he-IL" sz="2800" b="1" dirty="0"/>
              <a:t>הנוירון – מביולוגיה באנו אל טכנולוגיה נגיע</a:t>
            </a:r>
            <a:endParaRPr lang="en-US" sz="2800" b="1" dirty="0"/>
          </a:p>
        </p:txBody>
      </p:sp>
      <p:pic>
        <p:nvPicPr>
          <p:cNvPr id="3" name="Picture 2" descr="Diagram&#10;&#10;Description automatically generated">
            <a:hlinkClick r:id="rId3"/>
            <a:extLst>
              <a:ext uri="{FF2B5EF4-FFF2-40B4-BE49-F238E27FC236}">
                <a16:creationId xmlns:a16="http://schemas.microsoft.com/office/drawing/2014/main" id="{253A99BB-4FCA-4662-8FD6-9477612F1BE3}"/>
              </a:ext>
            </a:extLst>
          </p:cNvPr>
          <p:cNvPicPr/>
          <p:nvPr/>
        </p:nvPicPr>
        <p:blipFill>
          <a:blip r:embed="rId4">
            <a:extLst>
              <a:ext uri="{28A0092B-C50C-407E-A947-70E740481C1C}">
                <a14:useLocalDpi xmlns:a14="http://schemas.microsoft.com/office/drawing/2010/main" val="0"/>
              </a:ext>
            </a:extLst>
          </a:blip>
          <a:stretch>
            <a:fillRect/>
          </a:stretch>
        </p:blipFill>
        <p:spPr>
          <a:xfrm>
            <a:off x="7263136" y="949059"/>
            <a:ext cx="3400424" cy="1915180"/>
          </a:xfrm>
          <a:prstGeom prst="rect">
            <a:avLst/>
          </a:prstGeom>
        </p:spPr>
      </p:pic>
      <p:pic>
        <p:nvPicPr>
          <p:cNvPr id="4" name="Picture 3">
            <a:extLst>
              <a:ext uri="{FF2B5EF4-FFF2-40B4-BE49-F238E27FC236}">
                <a16:creationId xmlns:a16="http://schemas.microsoft.com/office/drawing/2014/main" id="{8FDCB927-D095-446D-B62D-20727A1C8A36}"/>
              </a:ext>
            </a:extLst>
          </p:cNvPr>
          <p:cNvPicPr/>
          <p:nvPr/>
        </p:nvPicPr>
        <p:blipFill>
          <a:blip r:embed="rId5"/>
          <a:stretch>
            <a:fillRect/>
          </a:stretch>
        </p:blipFill>
        <p:spPr>
          <a:xfrm>
            <a:off x="1473601" y="967669"/>
            <a:ext cx="3781742" cy="1848505"/>
          </a:xfrm>
          <a:prstGeom prst="rect">
            <a:avLst/>
          </a:prstGeom>
        </p:spPr>
      </p:pic>
      <p:sp>
        <p:nvSpPr>
          <p:cNvPr id="7" name="TextBox 6">
            <a:extLst>
              <a:ext uri="{FF2B5EF4-FFF2-40B4-BE49-F238E27FC236}">
                <a16:creationId xmlns:a16="http://schemas.microsoft.com/office/drawing/2014/main" id="{BBE97A4C-C78E-4309-95FB-9F97DA4F2795}"/>
              </a:ext>
            </a:extLst>
          </p:cNvPr>
          <p:cNvSpPr txBox="1"/>
          <p:nvPr/>
        </p:nvSpPr>
        <p:spPr>
          <a:xfrm>
            <a:off x="7529678" y="2858554"/>
            <a:ext cx="2314575" cy="369332"/>
          </a:xfrm>
          <a:prstGeom prst="rect">
            <a:avLst/>
          </a:prstGeom>
          <a:noFill/>
        </p:spPr>
        <p:txBody>
          <a:bodyPr wrap="square" rtlCol="0">
            <a:spAutoFit/>
          </a:bodyPr>
          <a:lstStyle/>
          <a:p>
            <a:pPr algn="r"/>
            <a:r>
              <a:rPr lang="he-IL" dirty="0"/>
              <a:t>מבנה נוירון אנושי</a:t>
            </a:r>
            <a:endParaRPr lang="en-US" dirty="0"/>
          </a:p>
        </p:txBody>
      </p:sp>
      <p:sp>
        <p:nvSpPr>
          <p:cNvPr id="8" name="TextBox 7">
            <a:extLst>
              <a:ext uri="{FF2B5EF4-FFF2-40B4-BE49-F238E27FC236}">
                <a16:creationId xmlns:a16="http://schemas.microsoft.com/office/drawing/2014/main" id="{6EC7AD42-9E79-4F79-BC4C-2CED1B4CCD10}"/>
              </a:ext>
            </a:extLst>
          </p:cNvPr>
          <p:cNvSpPr txBox="1"/>
          <p:nvPr/>
        </p:nvSpPr>
        <p:spPr>
          <a:xfrm>
            <a:off x="2264176" y="2793760"/>
            <a:ext cx="2505075" cy="369332"/>
          </a:xfrm>
          <a:prstGeom prst="rect">
            <a:avLst/>
          </a:prstGeom>
          <a:noFill/>
        </p:spPr>
        <p:txBody>
          <a:bodyPr wrap="square" rtlCol="0">
            <a:spAutoFit/>
          </a:bodyPr>
          <a:lstStyle/>
          <a:p>
            <a:r>
              <a:rPr lang="he-IL" dirty="0"/>
              <a:t>מבנה נוירון מלאכותי</a:t>
            </a:r>
            <a:endParaRPr lang="en-US" dirty="0"/>
          </a:p>
        </p:txBody>
      </p:sp>
      <p:pic>
        <p:nvPicPr>
          <p:cNvPr id="12" name="Picture 11">
            <a:extLst>
              <a:ext uri="{FF2B5EF4-FFF2-40B4-BE49-F238E27FC236}">
                <a16:creationId xmlns:a16="http://schemas.microsoft.com/office/drawing/2014/main" id="{FB48ED94-6172-4449-80E4-A9AEACCBED1E}"/>
              </a:ext>
            </a:extLst>
          </p:cNvPr>
          <p:cNvPicPr/>
          <p:nvPr/>
        </p:nvPicPr>
        <p:blipFill>
          <a:blip r:embed="rId6"/>
          <a:stretch>
            <a:fillRect/>
          </a:stretch>
        </p:blipFill>
        <p:spPr>
          <a:xfrm>
            <a:off x="3076389" y="5338612"/>
            <a:ext cx="3019610" cy="1082099"/>
          </a:xfrm>
          <a:prstGeom prst="rect">
            <a:avLst/>
          </a:prstGeom>
        </p:spPr>
      </p:pic>
      <p:pic>
        <p:nvPicPr>
          <p:cNvPr id="3078" name="Picture 6" descr="Logistic Regression: A Simplified Approach Using Python | by Surya Remanan  | Towards Data Science">
            <a:extLst>
              <a:ext uri="{FF2B5EF4-FFF2-40B4-BE49-F238E27FC236}">
                <a16:creationId xmlns:a16="http://schemas.microsoft.com/office/drawing/2014/main" id="{6CB03E88-18E2-464F-A9FE-397922A929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3368" y="5091335"/>
            <a:ext cx="2479980" cy="15766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80" name="TextBox 8">
            <a:extLst>
              <a:ext uri="{FF2B5EF4-FFF2-40B4-BE49-F238E27FC236}">
                <a16:creationId xmlns:a16="http://schemas.microsoft.com/office/drawing/2014/main" id="{B0DE6050-0612-43EA-B340-3B296CC82964}"/>
              </a:ext>
            </a:extLst>
          </p:cNvPr>
          <p:cNvGraphicFramePr/>
          <p:nvPr>
            <p:extLst>
              <p:ext uri="{D42A27DB-BD31-4B8C-83A1-F6EECF244321}">
                <p14:modId xmlns:p14="http://schemas.microsoft.com/office/powerpoint/2010/main" val="189927947"/>
              </p:ext>
            </p:extLst>
          </p:nvPr>
        </p:nvGraphicFramePr>
        <p:xfrm>
          <a:off x="123823" y="2978426"/>
          <a:ext cx="11944351" cy="2308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73027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A2707D8-3495-4254-9D23-94847C9904C3}"/>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dirty="0">
                <a:latin typeface="+mj-lt"/>
                <a:ea typeface="+mj-ea"/>
                <a:cs typeface="+mj-cs"/>
              </a:rPr>
              <a:t>מבנה </a:t>
            </a:r>
            <a:r>
              <a:rPr lang="en-US" sz="3200" b="1" dirty="0" err="1">
                <a:latin typeface="+mj-lt"/>
                <a:ea typeface="+mj-ea"/>
                <a:cs typeface="+mj-cs"/>
              </a:rPr>
              <a:t>רשתות</a:t>
            </a:r>
            <a:r>
              <a:rPr lang="en-US" sz="3200" b="1" dirty="0">
                <a:latin typeface="+mj-lt"/>
                <a:ea typeface="+mj-ea"/>
                <a:cs typeface="+mj-cs"/>
              </a:rPr>
              <a:t> </a:t>
            </a:r>
            <a:r>
              <a:rPr lang="en-US" sz="3200" b="1" dirty="0" err="1">
                <a:latin typeface="+mj-lt"/>
                <a:ea typeface="+mj-ea"/>
                <a:cs typeface="+mj-cs"/>
              </a:rPr>
              <a:t>נוירונים</a:t>
            </a:r>
            <a:endParaRPr lang="en-US" sz="3200" b="1" dirty="0">
              <a:latin typeface="+mj-lt"/>
              <a:ea typeface="+mj-ea"/>
              <a:cs typeface="+mj-cs"/>
            </a:endParaRPr>
          </a:p>
        </p:txBody>
      </p:sp>
      <p:sp>
        <p:nvSpPr>
          <p:cNvPr id="19"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agram, schematic&#10;&#10;Description automatically generated">
            <a:hlinkClick r:id="rId3"/>
            <a:extLst>
              <a:ext uri="{FF2B5EF4-FFF2-40B4-BE49-F238E27FC236}">
                <a16:creationId xmlns:a16="http://schemas.microsoft.com/office/drawing/2014/main" id="{B7751531-00EB-4D39-A988-ABD8E03F3708}"/>
              </a:ext>
            </a:extLst>
          </p:cNvPr>
          <p:cNvPicPr/>
          <p:nvPr/>
        </p:nvPicPr>
        <p:blipFill rotWithShape="1">
          <a:blip r:embed="rId4"/>
          <a:srcRect l="2888" t="1" r="3165" b="3"/>
          <a:stretch/>
        </p:blipFill>
        <p:spPr>
          <a:xfrm>
            <a:off x="257300" y="2276856"/>
            <a:ext cx="6822909" cy="3895344"/>
          </a:xfrm>
          <a:prstGeom prst="rect">
            <a:avLst/>
          </a:prstGeom>
        </p:spPr>
      </p:pic>
      <p:sp>
        <p:nvSpPr>
          <p:cNvPr id="4" name="TextBox 3">
            <a:extLst>
              <a:ext uri="{FF2B5EF4-FFF2-40B4-BE49-F238E27FC236}">
                <a16:creationId xmlns:a16="http://schemas.microsoft.com/office/drawing/2014/main" id="{4100AF48-FBA5-494F-A988-8BC4705651C2}"/>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marL="285750" indent="-285750" algn="r" rtl="1">
              <a:lnSpc>
                <a:spcPct val="90000"/>
              </a:lnSpc>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Input Layer</a:t>
            </a:r>
            <a:r>
              <a:rPr lang="he-IL" sz="1600" dirty="0">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הינה השכבה הראשונה אשר מקבלת את הקלט ממסד הנתונים</a:t>
            </a:r>
            <a:r>
              <a:rPr lang="he-IL"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algn="r" rtl="1">
              <a:lnSpc>
                <a:spcPct val="90000"/>
              </a:lnSpc>
              <a:spcAft>
                <a:spcPts val="600"/>
              </a:spcAft>
            </a:pPr>
            <a:endParaRPr lang="en-US" sz="16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Output Layer</a:t>
            </a:r>
            <a:r>
              <a:rPr lang="he-IL" sz="1600" dirty="0">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הינה השכבה האחרונה ברשת אשר מקבלת את התוצאה הסופית </a:t>
            </a:r>
            <a:r>
              <a:rPr lang="en-US" sz="1600" dirty="0" err="1">
                <a:latin typeface="Arial" panose="020B0604020202020204" pitchFamily="34" charset="0"/>
                <a:cs typeface="Arial" panose="020B0604020202020204" pitchFamily="34" charset="0"/>
              </a:rPr>
              <a:t>של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עיבוד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נתונים</a:t>
            </a:r>
            <a:r>
              <a:rPr lang="en-US" sz="1600" dirty="0">
                <a:latin typeface="Arial" panose="020B0604020202020204" pitchFamily="34" charset="0"/>
                <a:cs typeface="Arial" panose="020B0604020202020204" pitchFamily="34" charset="0"/>
              </a:rPr>
              <a:t> ברשת </a:t>
            </a:r>
            <a:r>
              <a:rPr lang="en-US" sz="1600" dirty="0" err="1">
                <a:latin typeface="Arial" panose="020B0604020202020204" pitchFamily="34" charset="0"/>
                <a:cs typeface="Arial" panose="020B0604020202020204" pitchFamily="34" charset="0"/>
              </a:rPr>
              <a:t>ומוציאה</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פלט</a:t>
            </a:r>
            <a:r>
              <a:rPr lang="he-IL"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algn="r" rtl="1">
              <a:lnSpc>
                <a:spcPct val="90000"/>
              </a:lnSpc>
              <a:spcAft>
                <a:spcPts val="600"/>
              </a:spcAft>
            </a:pPr>
            <a:endParaRPr lang="en-US" sz="1600" dirty="0">
              <a:latin typeface="Arial" panose="020B0604020202020204" pitchFamily="34" charset="0"/>
              <a:cs typeface="Arial" panose="020B0604020202020204" pitchFamily="34" charset="0"/>
            </a:endParaRPr>
          </a:p>
          <a:p>
            <a:pPr indent="-228600" algn="r" rtl="1">
              <a:lnSpc>
                <a:spcPct val="90000"/>
              </a:lnSpc>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 Hidden Layers</a:t>
            </a:r>
            <a:r>
              <a:rPr lang="he-IL"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הינן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שכבות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נוירונים</a:t>
            </a:r>
            <a:r>
              <a:rPr lang="en-US" sz="1600" dirty="0">
                <a:latin typeface="Arial" panose="020B0604020202020204" pitchFamily="34" charset="0"/>
                <a:cs typeface="Arial" panose="020B0604020202020204" pitchFamily="34" charset="0"/>
              </a:rPr>
              <a:t> אשר </a:t>
            </a:r>
            <a:r>
              <a:rPr lang="en-US" sz="1600" dirty="0" err="1">
                <a:latin typeface="Arial" panose="020B0604020202020204" pitchFamily="34" charset="0"/>
                <a:cs typeface="Arial" panose="020B0604020202020204" pitchFamily="34" charset="0"/>
              </a:rPr>
              <a:t>נמצאות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במרכז</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הרשת</a:t>
            </a:r>
            <a:r>
              <a:rPr lang="en-US" sz="1600" dirty="0">
                <a:latin typeface="Arial" panose="020B0604020202020204" pitchFamily="34" charset="0"/>
                <a:cs typeface="Arial" panose="020B0604020202020204" pitchFamily="34" charset="0"/>
              </a:rPr>
              <a:t> אשר </a:t>
            </a:r>
            <a:r>
              <a:rPr lang="en-US" sz="1600" dirty="0" err="1">
                <a:latin typeface="Arial" panose="020B0604020202020204" pitchFamily="34" charset="0"/>
                <a:cs typeface="Arial" panose="020B0604020202020204" pitchFamily="34" charset="0"/>
              </a:rPr>
              <a:t>אחראיות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על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עיבוד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המידע</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מספר</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שכבות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אלו</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יכול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להשתנות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בהתאם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לארכיטקטורת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הרשת</a:t>
            </a:r>
            <a:r>
              <a:rPr lang="he-IL"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40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13D1A8A5-47E0-4546-A3F9-FC33D546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9">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310449-9886-4D8E-93CE-8C174EBD3000}"/>
              </a:ext>
            </a:extLst>
          </p:cNvPr>
          <p:cNvSpPr txBox="1"/>
          <p:nvPr/>
        </p:nvSpPr>
        <p:spPr>
          <a:xfrm>
            <a:off x="6424450" y="957276"/>
            <a:ext cx="4929352" cy="122755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err="1">
                <a:latin typeface="+mj-lt"/>
                <a:ea typeface="+mj-ea"/>
                <a:cs typeface="+mj-cs"/>
              </a:rPr>
              <a:t>אימון</a:t>
            </a:r>
            <a:r>
              <a:rPr lang="en-US" sz="4400" dirty="0">
                <a:latin typeface="+mj-lt"/>
                <a:ea typeface="+mj-ea"/>
                <a:cs typeface="+mj-cs"/>
              </a:rPr>
              <a:t> </a:t>
            </a:r>
            <a:r>
              <a:rPr lang="en-US" sz="4400" dirty="0" err="1">
                <a:latin typeface="+mj-lt"/>
                <a:ea typeface="+mj-ea"/>
                <a:cs typeface="+mj-cs"/>
              </a:rPr>
              <a:t>רשתות</a:t>
            </a:r>
            <a:r>
              <a:rPr lang="en-US" sz="4400" dirty="0">
                <a:latin typeface="+mj-lt"/>
                <a:ea typeface="+mj-ea"/>
                <a:cs typeface="+mj-cs"/>
              </a:rPr>
              <a:t> </a:t>
            </a:r>
            <a:r>
              <a:rPr lang="en-US" sz="4400" dirty="0" err="1">
                <a:latin typeface="+mj-lt"/>
                <a:ea typeface="+mj-ea"/>
                <a:cs typeface="+mj-cs"/>
              </a:rPr>
              <a:t>נוירונים</a:t>
            </a:r>
            <a:endParaRPr lang="en-US" sz="4400" dirty="0">
              <a:latin typeface="+mj-lt"/>
              <a:ea typeface="+mj-ea"/>
              <a:cs typeface="+mj-cs"/>
            </a:endParaRPr>
          </a:p>
        </p:txBody>
      </p:sp>
      <p:sp>
        <p:nvSpPr>
          <p:cNvPr id="72" name="Rectangle 71">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936E4654-58CD-422E-884A-D4ED28FCF6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5" name="Rectangle 64">
              <a:extLst>
                <a:ext uri="{FF2B5EF4-FFF2-40B4-BE49-F238E27FC236}">
                  <a16:creationId xmlns:a16="http://schemas.microsoft.com/office/drawing/2014/main" id="{4BE227E0-71B4-4555-AFAA-22C04AA6F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72D85191-DF12-4356-904F-664E1D9AF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C7445D04-F9A8-4746-8B90-6A13DEFED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E95FCE8F-A967-4388-9DFA-1A76A35B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05939A2B-5E1B-405C-84E1-788586F8B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FEC27F93-D2D8-496E-A373-8043A75FD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3B576C51-A72E-4F6A-B49F-5A5CBE888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99B65923-6F23-4733-9CF9-F4B935243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9E0623A6-24A9-4816-B863-75B77547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C20EF281-FA60-4D37-90E6-E5B28BD8C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4">
              <a:extLst>
                <a:ext uri="{FF2B5EF4-FFF2-40B4-BE49-F238E27FC236}">
                  <a16:creationId xmlns:a16="http://schemas.microsoft.com/office/drawing/2014/main" id="{9069E840-C429-4236-A4DA-891EA1E9A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6">
              <a:extLst>
                <a:ext uri="{FF2B5EF4-FFF2-40B4-BE49-F238E27FC236}">
                  <a16:creationId xmlns:a16="http://schemas.microsoft.com/office/drawing/2014/main" id="{BF564ADA-3181-40F2-B9C7-45CB4BB1D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4">
              <a:extLst>
                <a:ext uri="{FF2B5EF4-FFF2-40B4-BE49-F238E27FC236}">
                  <a16:creationId xmlns:a16="http://schemas.microsoft.com/office/drawing/2014/main" id="{8AB1352F-B74F-442B-9A30-922B52BFB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6">
              <a:extLst>
                <a:ext uri="{FF2B5EF4-FFF2-40B4-BE49-F238E27FC236}">
                  <a16:creationId xmlns:a16="http://schemas.microsoft.com/office/drawing/2014/main" id="{F003180C-C0C2-44E5-9485-47F357C00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4">
              <a:extLst>
                <a:ext uri="{FF2B5EF4-FFF2-40B4-BE49-F238E27FC236}">
                  <a16:creationId xmlns:a16="http://schemas.microsoft.com/office/drawing/2014/main" id="{32812F6B-EE30-4B15-AF9F-FC1507D2B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E14F058D-0D19-42EC-9D49-21C0117B4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F7299257-9C1E-4F28-B180-47377237E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DD5BEB94-4B65-4017-8F89-E8FE34AB2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C809A0CC-3F6B-458C-8F13-A84E953DD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426FCC53-798B-44C6-97C0-1725C0DF2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Diagram&#10;&#10;Description automatically generated">
            <a:extLst>
              <a:ext uri="{FF2B5EF4-FFF2-40B4-BE49-F238E27FC236}">
                <a16:creationId xmlns:a16="http://schemas.microsoft.com/office/drawing/2014/main" id="{7EA28EBD-1000-4215-9156-B20B6D8CC6E8}"/>
              </a:ext>
            </a:extLst>
          </p:cNvPr>
          <p:cNvPicPr/>
          <p:nvPr/>
        </p:nvPicPr>
        <p:blipFill>
          <a:blip r:embed="rId3"/>
          <a:stretch>
            <a:fillRect/>
          </a:stretch>
        </p:blipFill>
        <p:spPr>
          <a:xfrm>
            <a:off x="917430" y="365125"/>
            <a:ext cx="4087118" cy="2830329"/>
          </a:xfrm>
          <a:prstGeom prst="rect">
            <a:avLst/>
          </a:prstGeom>
        </p:spPr>
      </p:pic>
      <p:sp>
        <p:nvSpPr>
          <p:cNvPr id="96" name="Rectangle 95">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E9F9727-A639-413F-82ED-D400954693B5}"/>
              </a:ext>
            </a:extLst>
          </p:cNvPr>
          <p:cNvSpPr txBox="1"/>
          <p:nvPr/>
        </p:nvSpPr>
        <p:spPr>
          <a:xfrm>
            <a:off x="838198" y="1571051"/>
            <a:ext cx="4142091" cy="492182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000" dirty="0"/>
          </a:p>
        </p:txBody>
      </p:sp>
      <p:graphicFrame>
        <p:nvGraphicFramePr>
          <p:cNvPr id="4" name="Table 3">
            <a:extLst>
              <a:ext uri="{FF2B5EF4-FFF2-40B4-BE49-F238E27FC236}">
                <a16:creationId xmlns:a16="http://schemas.microsoft.com/office/drawing/2014/main" id="{AE00826D-D1D0-4B03-A6D3-B2517239D1BF}"/>
              </a:ext>
            </a:extLst>
          </p:cNvPr>
          <p:cNvGraphicFramePr>
            <a:graphicFrameLocks noGrp="1"/>
          </p:cNvGraphicFramePr>
          <p:nvPr>
            <p:extLst>
              <p:ext uri="{D42A27DB-BD31-4B8C-83A1-F6EECF244321}">
                <p14:modId xmlns:p14="http://schemas.microsoft.com/office/powerpoint/2010/main" val="1542581050"/>
              </p:ext>
            </p:extLst>
          </p:nvPr>
        </p:nvGraphicFramePr>
        <p:xfrm>
          <a:off x="742200" y="4111522"/>
          <a:ext cx="4427670" cy="1532349"/>
        </p:xfrm>
        <a:graphic>
          <a:graphicData uri="http://schemas.openxmlformats.org/drawingml/2006/table">
            <a:tbl>
              <a:tblPr firstRow="1" firstCol="1" bandRow="1">
                <a:tableStyleId>{5C22544A-7EE6-4342-B048-85BDC9FD1C3A}</a:tableStyleId>
              </a:tblPr>
              <a:tblGrid>
                <a:gridCol w="933571">
                  <a:extLst>
                    <a:ext uri="{9D8B030D-6E8A-4147-A177-3AD203B41FA5}">
                      <a16:colId xmlns:a16="http://schemas.microsoft.com/office/drawing/2014/main" val="892692818"/>
                    </a:ext>
                  </a:extLst>
                </a:gridCol>
                <a:gridCol w="1147788">
                  <a:extLst>
                    <a:ext uri="{9D8B030D-6E8A-4147-A177-3AD203B41FA5}">
                      <a16:colId xmlns:a16="http://schemas.microsoft.com/office/drawing/2014/main" val="1503675217"/>
                    </a:ext>
                  </a:extLst>
                </a:gridCol>
                <a:gridCol w="1424017">
                  <a:extLst>
                    <a:ext uri="{9D8B030D-6E8A-4147-A177-3AD203B41FA5}">
                      <a16:colId xmlns:a16="http://schemas.microsoft.com/office/drawing/2014/main" val="656656492"/>
                    </a:ext>
                  </a:extLst>
                </a:gridCol>
                <a:gridCol w="922294">
                  <a:extLst>
                    <a:ext uri="{9D8B030D-6E8A-4147-A177-3AD203B41FA5}">
                      <a16:colId xmlns:a16="http://schemas.microsoft.com/office/drawing/2014/main" val="1922491830"/>
                    </a:ext>
                  </a:extLst>
                </a:gridCol>
              </a:tblGrid>
              <a:tr h="966627">
                <a:tc>
                  <a:txBody>
                    <a:bodyPr/>
                    <a:lstStyle/>
                    <a:p>
                      <a:pPr marL="0" marR="0" algn="ctr" rtl="1">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KM</a:t>
                      </a:r>
                      <a:r>
                        <a:rPr lang="he-IL" sz="1800" dirty="0">
                          <a:effectLst/>
                          <a:latin typeface="Arial" panose="020B0604020202020204" pitchFamily="34" charset="0"/>
                          <a:cs typeface="Arial" panose="020B0604020202020204" pitchFamily="34" charset="0"/>
                        </a:rPr>
                        <a:t> </a:t>
                      </a:r>
                      <a:r>
                        <a:rPr lang="en-US" sz="1800" dirty="0">
                          <a:effectLst/>
                          <a:latin typeface="Arial" panose="020B0604020202020204" pitchFamily="34" charset="0"/>
                          <a:cs typeface="Arial" panose="020B0604020202020204" pitchFamily="34" charset="0"/>
                        </a:rPr>
                        <a:t>Ran</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tc>
                  <a:txBody>
                    <a:bodyPr/>
                    <a:lstStyle/>
                    <a:p>
                      <a:pPr marL="0" marR="0" algn="ctr" rtl="1">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Healthy</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tc>
                  <a:txBody>
                    <a:bodyPr/>
                    <a:lstStyle/>
                    <a:p>
                      <a:pPr marL="0" marR="0" algn="ctr" rtl="1">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Energized</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tc>
                  <a:txBody>
                    <a:bodyPr/>
                    <a:lstStyle/>
                    <a:p>
                      <a:pPr marL="0" marR="0" algn="ctr" rtl="1">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Sunny</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extLst>
                  <a:ext uri="{0D108BD9-81ED-4DB2-BD59-A6C34878D82A}">
                    <a16:rowId xmlns:a16="http://schemas.microsoft.com/office/drawing/2014/main" val="2104401651"/>
                  </a:ext>
                </a:extLst>
              </a:tr>
              <a:tr h="343336">
                <a:tc>
                  <a:txBody>
                    <a:bodyPr/>
                    <a:lstStyle/>
                    <a:p>
                      <a:pPr marL="0" marR="0" algn="ctr" rtl="1">
                        <a:lnSpc>
                          <a:spcPct val="107000"/>
                        </a:lnSpc>
                        <a:spcBef>
                          <a:spcPts val="0"/>
                        </a:spcBef>
                        <a:spcAft>
                          <a:spcPts val="0"/>
                        </a:spcAft>
                      </a:pPr>
                      <a:r>
                        <a:rPr lang="en-US"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t>20</a:t>
                      </a:r>
                    </a:p>
                    <a:p>
                      <a:pPr marL="0" marR="0" algn="ctr" rtl="1">
                        <a:lnSpc>
                          <a:spcPct val="107000"/>
                        </a:lnSpc>
                        <a:spcBef>
                          <a:spcPts val="0"/>
                        </a:spcBef>
                        <a:spcAft>
                          <a:spcPts val="0"/>
                        </a:spcAft>
                      </a:pPr>
                      <a:r>
                        <a:rPr lang="en-US" sz="1800" dirty="0">
                          <a:solidFill>
                            <a:schemeClr val="accent6"/>
                          </a:solidFill>
                          <a:effectLst/>
                          <a:latin typeface="Arial" panose="020B0604020202020204" pitchFamily="34" charset="0"/>
                          <a:ea typeface="Calibri" panose="020F0502020204030204" pitchFamily="34" charset="0"/>
                          <a:cs typeface="Arial" panose="020B0604020202020204" pitchFamily="34" charset="0"/>
                        </a:rPr>
                        <a:t>10</a:t>
                      </a:r>
                    </a:p>
                  </a:txBody>
                  <a:tcPr marL="109384" marR="109384" marT="0" marB="0"/>
                </a:tc>
                <a:tc>
                  <a:txBody>
                    <a:bodyPr/>
                    <a:lstStyle/>
                    <a:p>
                      <a:pPr marL="0" marR="0" algn="ctr" rtl="1">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0.83</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tc>
                  <a:txBody>
                    <a:bodyPr/>
                    <a:lstStyle/>
                    <a:p>
                      <a:pPr marL="0" marR="0" algn="ctr" rtl="1">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0.40</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tc>
                  <a:txBody>
                    <a:bodyPr/>
                    <a:lstStyle/>
                    <a:p>
                      <a:pPr marL="0" marR="0" algn="ctr" rtl="1">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0.65</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09384" marR="109384" marT="0" marB="0"/>
                </a:tc>
                <a:extLst>
                  <a:ext uri="{0D108BD9-81ED-4DB2-BD59-A6C34878D82A}">
                    <a16:rowId xmlns:a16="http://schemas.microsoft.com/office/drawing/2014/main" val="2848343995"/>
                  </a:ext>
                </a:extLst>
              </a:tr>
            </a:tbl>
          </a:graphicData>
        </a:graphic>
      </p:graphicFrame>
      <p:sp>
        <p:nvSpPr>
          <p:cNvPr id="95" name="TextBox 94">
            <a:extLst>
              <a:ext uri="{FF2B5EF4-FFF2-40B4-BE49-F238E27FC236}">
                <a16:creationId xmlns:a16="http://schemas.microsoft.com/office/drawing/2014/main" id="{F7F95AE9-1F4E-4EDC-ABBC-0D058F8140B7}"/>
              </a:ext>
            </a:extLst>
          </p:cNvPr>
          <p:cNvSpPr txBox="1"/>
          <p:nvPr/>
        </p:nvSpPr>
        <p:spPr>
          <a:xfrm>
            <a:off x="5603813" y="2598589"/>
            <a:ext cx="6192841" cy="3970318"/>
          </a:xfrm>
          <a:prstGeom prst="rect">
            <a:avLst/>
          </a:prstGeom>
          <a:noFill/>
        </p:spPr>
        <p:txBody>
          <a:bodyPr wrap="square">
            <a:spAutoFit/>
          </a:bodyPr>
          <a:lstStyle/>
          <a:p>
            <a:pPr algn="r" rtl="1"/>
            <a:r>
              <a:rPr lang="he-IL" sz="1400" dirty="0">
                <a:latin typeface="Arial" panose="020B0604020202020204" pitchFamily="34" charset="0"/>
                <a:cs typeface="Arial" panose="020B0604020202020204" pitchFamily="34" charset="0"/>
              </a:rPr>
              <a:t>אז איך כל הקסם של למידת עמוקה עובד?</a:t>
            </a:r>
          </a:p>
          <a:p>
            <a:pPr algn="r" rtl="1"/>
            <a:r>
              <a:rPr lang="he-IL" sz="1400" dirty="0">
                <a:latin typeface="Arial" panose="020B0604020202020204" pitchFamily="34" charset="0"/>
                <a:cs typeface="Arial" panose="020B0604020202020204" pitchFamily="34" charset="0"/>
              </a:rPr>
              <a:t>לאחר שבנינו רשת נוירונים שלמה אנו נעבור לשלב האימון!</a:t>
            </a:r>
          </a:p>
          <a:p>
            <a:pPr algn="r" rtl="1"/>
            <a:endParaRPr lang="he-IL" sz="1400" dirty="0">
              <a:latin typeface="Arial" panose="020B0604020202020204" pitchFamily="34" charset="0"/>
              <a:cs typeface="Arial" panose="020B0604020202020204" pitchFamily="34" charset="0"/>
            </a:endParaRPr>
          </a:p>
          <a:p>
            <a:pPr algn="r" rtl="1"/>
            <a:r>
              <a:rPr lang="he-IL" sz="1400" dirty="0">
                <a:latin typeface="Arial" panose="020B0604020202020204" pitchFamily="34" charset="0"/>
                <a:cs typeface="Arial" panose="020B0604020202020204" pitchFamily="34" charset="0"/>
              </a:rPr>
              <a:t>1. נבנה מסד נתונים מתויג ונבצע עליו פעולות עיבוד מוקדם במידת הצורך.</a:t>
            </a:r>
          </a:p>
          <a:p>
            <a:pPr algn="r" rtl="1"/>
            <a:endParaRPr lang="he-IL" sz="1400" dirty="0">
              <a:latin typeface="Arial" panose="020B0604020202020204" pitchFamily="34" charset="0"/>
              <a:cs typeface="Arial" panose="020B0604020202020204" pitchFamily="34" charset="0"/>
            </a:endParaRPr>
          </a:p>
          <a:p>
            <a:pPr algn="r" rtl="1"/>
            <a:r>
              <a:rPr lang="he-IL" sz="1400" dirty="0">
                <a:latin typeface="Arial" panose="020B0604020202020204" pitchFamily="34" charset="0"/>
                <a:cs typeface="Arial" panose="020B0604020202020204" pitchFamily="34" charset="0"/>
              </a:rPr>
              <a:t>2. נאתחל את משקלי הרשת </a:t>
            </a:r>
            <a:r>
              <a:rPr lang="he-IL" sz="1400" dirty="0" err="1">
                <a:latin typeface="Arial" panose="020B0604020202020204" pitchFamily="34" charset="0"/>
                <a:cs typeface="Arial" panose="020B0604020202020204" pitchFamily="34" charset="0"/>
              </a:rPr>
              <a:t>וההיסטים</a:t>
            </a:r>
            <a:r>
              <a:rPr lang="he-IL" sz="1400" dirty="0">
                <a:latin typeface="Arial" panose="020B0604020202020204" pitchFamily="34" charset="0"/>
                <a:cs typeface="Arial" panose="020B0604020202020204" pitchFamily="34" charset="0"/>
              </a:rPr>
              <a:t> לערכים </a:t>
            </a:r>
            <a:r>
              <a:rPr lang="he-IL" sz="1400" dirty="0" err="1">
                <a:latin typeface="Arial" panose="020B0604020202020204" pitchFamily="34" charset="0"/>
                <a:cs typeface="Arial" panose="020B0604020202020204" pitchFamily="34" charset="0"/>
              </a:rPr>
              <a:t>רנדומלים</a:t>
            </a:r>
            <a:r>
              <a:rPr lang="he-IL" sz="1400" dirty="0">
                <a:latin typeface="Arial" panose="020B0604020202020204" pitchFamily="34" charset="0"/>
                <a:cs typeface="Arial" panose="020B0604020202020204" pitchFamily="34" charset="0"/>
              </a:rPr>
              <a:t> שונים.</a:t>
            </a:r>
          </a:p>
          <a:p>
            <a:pPr marL="342900" indent="-342900" algn="r" rtl="1">
              <a:buAutoNum type="arabicPeriod"/>
            </a:pPr>
            <a:endParaRPr lang="en-US" sz="1400" dirty="0">
              <a:latin typeface="Arial" panose="020B0604020202020204" pitchFamily="34" charset="0"/>
              <a:cs typeface="Arial" panose="020B0604020202020204" pitchFamily="34" charset="0"/>
            </a:endParaRPr>
          </a:p>
          <a:p>
            <a:pPr algn="r" rtl="1"/>
            <a:r>
              <a:rPr lang="he-IL" sz="1400" dirty="0">
                <a:latin typeface="Arial" panose="020B0604020202020204" pitchFamily="34" charset="0"/>
                <a:cs typeface="Arial" panose="020B0604020202020204" pitchFamily="34" charset="0"/>
              </a:rPr>
              <a:t>3. </a:t>
            </a:r>
            <a:r>
              <a:rPr lang="en-US" sz="1400" dirty="0">
                <a:latin typeface="Arial" panose="020B0604020202020204" pitchFamily="34" charset="0"/>
                <a:cs typeface="Arial" panose="020B0604020202020204" pitchFamily="34" charset="0"/>
              </a:rPr>
              <a:t>Forward Propagation</a:t>
            </a:r>
            <a:r>
              <a:rPr lang="he-IL" sz="1400" dirty="0">
                <a:latin typeface="Arial" panose="020B0604020202020204" pitchFamily="34" charset="0"/>
                <a:cs typeface="Arial" panose="020B0604020202020204" pitchFamily="34" charset="0"/>
              </a:rPr>
              <a:t> –  תהליך זה מתאר מעבר קדמי ברשת הנוירונים, הרשת מקבלת שורת נתונים אחת ממסד הנתונים ומעבירה אותה ברשת עד הגעה לשכבת הפלט.</a:t>
            </a:r>
          </a:p>
          <a:p>
            <a:pPr algn="r" rtl="1"/>
            <a:endParaRPr lang="he-IL" sz="1400" dirty="0">
              <a:latin typeface="Arial" panose="020B0604020202020204" pitchFamily="34" charset="0"/>
              <a:cs typeface="Arial" panose="020B0604020202020204" pitchFamily="34" charset="0"/>
            </a:endParaRPr>
          </a:p>
          <a:p>
            <a:pPr algn="r" rtl="1"/>
            <a:r>
              <a:rPr lang="he-IL" sz="1400" dirty="0">
                <a:latin typeface="Arial" panose="020B0604020202020204" pitchFamily="34" charset="0"/>
                <a:cs typeface="Arial" panose="020B0604020202020204" pitchFamily="34" charset="0"/>
              </a:rPr>
              <a:t>4. חישוב פונקציית השגיאה – אנו מחשבים את גודל השגיאה באמצעות הפלט מהרשת והתיוג המקורי של שורת הנתונים</a:t>
            </a:r>
          </a:p>
          <a:p>
            <a:pPr algn="r" rtl="1"/>
            <a:endParaRPr lang="he-IL" sz="1400" dirty="0">
              <a:latin typeface="Arial" panose="020B0604020202020204" pitchFamily="34" charset="0"/>
              <a:cs typeface="Arial" panose="020B0604020202020204" pitchFamily="34" charset="0"/>
            </a:endParaRPr>
          </a:p>
          <a:p>
            <a:pPr algn="r" rtl="1"/>
            <a:r>
              <a:rPr lang="he-IL" sz="1400" dirty="0">
                <a:latin typeface="Arial" panose="020B0604020202020204" pitchFamily="34" charset="0"/>
                <a:cs typeface="Arial" panose="020B0604020202020204" pitchFamily="34" charset="0"/>
              </a:rPr>
              <a:t>5. </a:t>
            </a:r>
            <a:r>
              <a:rPr lang="en-US" sz="1400" dirty="0">
                <a:latin typeface="Arial" panose="020B0604020202020204" pitchFamily="34" charset="0"/>
                <a:cs typeface="Arial" panose="020B0604020202020204" pitchFamily="34" charset="0"/>
              </a:rPr>
              <a:t>Back Propagation</a:t>
            </a:r>
            <a:r>
              <a:rPr lang="he-IL" sz="1400" dirty="0">
                <a:latin typeface="Arial" panose="020B0604020202020204" pitchFamily="34" charset="0"/>
                <a:cs typeface="Arial" panose="020B0604020202020204" pitchFamily="34" charset="0"/>
              </a:rPr>
              <a:t> –תהליך זה מבוצע במעבר אחורה ברשת הנוירונים כאשר הוא מכוון את משקולות הרשת של כל נוירון במטרה לצמצם את גודל השגיאה שהתגלתה בשלב הקודם.</a:t>
            </a:r>
          </a:p>
          <a:p>
            <a:pPr algn="r" rtl="1"/>
            <a:endParaRPr lang="he-IL" sz="1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63FD6F2-E1EB-4BFD-8110-3FA405BC7011}"/>
              </a:ext>
            </a:extLst>
          </p:cNvPr>
          <p:cNvSpPr txBox="1"/>
          <p:nvPr/>
        </p:nvSpPr>
        <p:spPr>
          <a:xfrm>
            <a:off x="1313675" y="3625174"/>
            <a:ext cx="3316691" cy="369332"/>
          </a:xfrm>
          <a:prstGeom prst="rect">
            <a:avLst/>
          </a:prstGeom>
          <a:noFill/>
        </p:spPr>
        <p:txBody>
          <a:bodyPr wrap="square" rtlCol="0">
            <a:spAutoFit/>
          </a:bodyPr>
          <a:lstStyle/>
          <a:p>
            <a:pPr algn="ctr"/>
            <a:r>
              <a:rPr lang="en-US" dirty="0"/>
              <a:t>Usain bolt</a:t>
            </a:r>
          </a:p>
        </p:txBody>
      </p:sp>
      <p:pic>
        <p:nvPicPr>
          <p:cNvPr id="1026" name="Picture 2" descr="Usain Bolt - Thinking Heads">
            <a:extLst>
              <a:ext uri="{FF2B5EF4-FFF2-40B4-BE49-F238E27FC236}">
                <a16:creationId xmlns:a16="http://schemas.microsoft.com/office/drawing/2014/main" id="{CEB8C2F4-636C-418F-9700-E086B76FF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730" y="3311751"/>
            <a:ext cx="602091" cy="75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88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568930-D091-40BB-942E-DA43E9FA37F3}"/>
              </a:ext>
            </a:extLst>
          </p:cNvPr>
          <p:cNvSpPr txBox="1"/>
          <p:nvPr/>
        </p:nvSpPr>
        <p:spPr>
          <a:xfrm>
            <a:off x="8014996" y="642594"/>
            <a:ext cx="3732244" cy="170295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latin typeface="+mj-lt"/>
                <a:ea typeface="+mj-ea"/>
                <a:cs typeface="+mj-cs"/>
              </a:rPr>
              <a:t>Gradient Descent</a:t>
            </a:r>
          </a:p>
        </p:txBody>
      </p:sp>
      <p:sp>
        <p:nvSpPr>
          <p:cNvPr id="27" name="Rectangle 26">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Chart, surface chart&#10;&#10;Description automatically generated">
            <a:hlinkClick r:id="rId3"/>
            <a:extLst>
              <a:ext uri="{FF2B5EF4-FFF2-40B4-BE49-F238E27FC236}">
                <a16:creationId xmlns:a16="http://schemas.microsoft.com/office/drawing/2014/main" id="{E501CB7A-A399-435C-94B6-C69EC16A5C81}"/>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98460" y="1050448"/>
            <a:ext cx="3044697" cy="2466205"/>
          </a:xfrm>
          <a:prstGeom prst="rect">
            <a:avLst/>
          </a:prstGeom>
          <a:noFill/>
        </p:spPr>
      </p:pic>
      <p:sp>
        <p:nvSpPr>
          <p:cNvPr id="33" name="Rectangle 32">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hart&#10;&#10;Description automatically generated">
            <a:extLst>
              <a:ext uri="{FF2B5EF4-FFF2-40B4-BE49-F238E27FC236}">
                <a16:creationId xmlns:a16="http://schemas.microsoft.com/office/drawing/2014/main" id="{1B038812-203E-495A-A567-D8E36DEEACD2}"/>
              </a:ext>
            </a:extLst>
          </p:cNvPr>
          <p:cNvPicPr/>
          <p:nvPr/>
        </p:nvPicPr>
        <p:blipFill>
          <a:blip r:embed="rId5"/>
          <a:stretch>
            <a:fillRect/>
          </a:stretch>
        </p:blipFill>
        <p:spPr>
          <a:xfrm>
            <a:off x="4323497" y="811767"/>
            <a:ext cx="2434338" cy="1810805"/>
          </a:xfrm>
          <a:prstGeom prst="rect">
            <a:avLst/>
          </a:prstGeom>
        </p:spPr>
      </p:pic>
      <p:sp>
        <p:nvSpPr>
          <p:cNvPr id="35" name="Rectangle 34">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4E353A16-9498-45DC-8DE4-C4B8765E9C46}"/>
              </a:ext>
            </a:extLst>
          </p:cNvPr>
          <p:cNvPicPr/>
          <p:nvPr/>
        </p:nvPicPr>
        <p:blipFill>
          <a:blip r:embed="rId6"/>
          <a:stretch>
            <a:fillRect/>
          </a:stretch>
        </p:blipFill>
        <p:spPr>
          <a:xfrm>
            <a:off x="1059808" y="4279769"/>
            <a:ext cx="2522001" cy="1762038"/>
          </a:xfrm>
          <a:prstGeom prst="rect">
            <a:avLst/>
          </a:prstGeom>
        </p:spPr>
      </p:pic>
      <p:sp>
        <p:nvSpPr>
          <p:cNvPr id="37" name="Rectangle 36">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30136144-2E85-4BC4-836A-5C8ACE0C8C29}"/>
              </a:ext>
            </a:extLst>
          </p:cNvPr>
          <p:cNvPicPr/>
          <p:nvPr/>
        </p:nvPicPr>
        <p:blipFill>
          <a:blip r:embed="rId7"/>
          <a:stretch>
            <a:fillRect/>
          </a:stretch>
        </p:blipFill>
        <p:spPr>
          <a:xfrm>
            <a:off x="4323497" y="3462120"/>
            <a:ext cx="2434338" cy="222499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5CE9F1-0A5E-43B3-8CBE-EF5379DA28FC}"/>
                  </a:ext>
                </a:extLst>
              </p:cNvPr>
              <p:cNvSpPr txBox="1"/>
              <p:nvPr/>
            </p:nvSpPr>
            <p:spPr>
              <a:xfrm>
                <a:off x="8014995" y="2623457"/>
                <a:ext cx="3732245" cy="3589615"/>
              </a:xfrm>
              <a:prstGeom prst="rect">
                <a:avLst/>
              </a:prstGeom>
            </p:spPr>
            <p:txBody>
              <a:bodyPr vert="horz" lIns="91440" tIns="45720" rIns="91440" bIns="45720" rtlCol="0">
                <a:normAutofit lnSpcReduction="10000"/>
              </a:bodyPr>
              <a:lstStyle/>
              <a:p>
                <a:pPr indent="-228600" algn="r" rtl="1">
                  <a:lnSpc>
                    <a:spcPct val="90000"/>
                  </a:lnSpc>
                  <a:spcAft>
                    <a:spcPts val="600"/>
                  </a:spcAft>
                  <a:buFont typeface="Arial" panose="020B0604020202020204" pitchFamily="34" charset="0"/>
                  <a:buChar char="•"/>
                </a:pPr>
                <a:r>
                  <a:rPr lang="en-US" sz="1500" dirty="0" err="1"/>
                  <a:t>אלגוריתם</a:t>
                </a:r>
                <a:r>
                  <a:rPr lang="en-US" sz="1500" dirty="0"/>
                  <a:t> </a:t>
                </a:r>
                <a:r>
                  <a:rPr lang="en-US" sz="1500" dirty="0" err="1"/>
                  <a:t>זה</a:t>
                </a:r>
                <a:r>
                  <a:rPr lang="en-US" sz="1500" dirty="0"/>
                  <a:t> </a:t>
                </a:r>
                <a:r>
                  <a:rPr lang="en-US" sz="1500" dirty="0" err="1"/>
                  <a:t>הוא</a:t>
                </a:r>
                <a:r>
                  <a:rPr lang="en-US" sz="1500" dirty="0"/>
                  <a:t> </a:t>
                </a:r>
                <a:r>
                  <a:rPr lang="en-US" sz="1500" dirty="0" err="1"/>
                  <a:t>אלגוריתם</a:t>
                </a:r>
                <a:r>
                  <a:rPr lang="en-US" sz="1500" dirty="0"/>
                  <a:t> </a:t>
                </a:r>
                <a:r>
                  <a:rPr lang="en-US" sz="1500" dirty="0" err="1"/>
                  <a:t>פופולרי</a:t>
                </a:r>
                <a:r>
                  <a:rPr lang="en-US" sz="1500" dirty="0"/>
                  <a:t> אשר </a:t>
                </a:r>
                <a:r>
                  <a:rPr lang="en-US" sz="1500" dirty="0" err="1"/>
                  <a:t>משומש</a:t>
                </a:r>
                <a:r>
                  <a:rPr lang="en-US" sz="1500" dirty="0"/>
                  <a:t> </a:t>
                </a:r>
                <a:r>
                  <a:rPr lang="en-US" sz="1500" dirty="0" err="1"/>
                  <a:t>בשלב</a:t>
                </a:r>
                <a:r>
                  <a:rPr lang="en-US" sz="1500" dirty="0"/>
                  <a:t> ה </a:t>
                </a:r>
                <a:r>
                  <a:rPr lang="en-US" sz="1500" dirty="0" err="1"/>
                  <a:t>BackPropagation</a:t>
                </a:r>
                <a:r>
                  <a:rPr lang="he-IL" sz="1500" dirty="0"/>
                  <a:t>.</a:t>
                </a:r>
                <a:endParaRPr lang="en-US" sz="1500" dirty="0"/>
              </a:p>
              <a:p>
                <a:pPr indent="-228600" algn="r" rtl="1">
                  <a:lnSpc>
                    <a:spcPct val="90000"/>
                  </a:lnSpc>
                  <a:spcAft>
                    <a:spcPts val="600"/>
                  </a:spcAft>
                  <a:buFont typeface="Arial" panose="020B0604020202020204" pitchFamily="34" charset="0"/>
                  <a:buChar char="•"/>
                </a:pPr>
                <a:endParaRPr lang="en-US" sz="1500" dirty="0"/>
              </a:p>
              <a:p>
                <a:pPr indent="-228600" algn="r" rtl="1">
                  <a:lnSpc>
                    <a:spcPct val="90000"/>
                  </a:lnSpc>
                  <a:spcAft>
                    <a:spcPts val="600"/>
                  </a:spcAft>
                  <a:buFont typeface="Arial" panose="020B0604020202020204" pitchFamily="34" charset="0"/>
                  <a:buChar char="•"/>
                </a:pPr>
                <a:r>
                  <a:rPr lang="en-US" sz="1500" dirty="0" err="1"/>
                  <a:t>המטרה</a:t>
                </a:r>
                <a:r>
                  <a:rPr lang="en-US" sz="1500" dirty="0"/>
                  <a:t> </a:t>
                </a:r>
                <a:r>
                  <a:rPr lang="en-US" sz="1500" dirty="0" err="1"/>
                  <a:t>של</a:t>
                </a:r>
                <a:r>
                  <a:rPr lang="en-US" sz="1500" dirty="0"/>
                  <a:t> </a:t>
                </a:r>
                <a:r>
                  <a:rPr lang="en-US" sz="1500" dirty="0" err="1"/>
                  <a:t>האלגוריתם</a:t>
                </a:r>
                <a:r>
                  <a:rPr lang="en-US" sz="1500" dirty="0"/>
                  <a:t> </a:t>
                </a:r>
                <a:r>
                  <a:rPr lang="en-US" sz="1500" dirty="0" err="1"/>
                  <a:t>היא</a:t>
                </a:r>
                <a:r>
                  <a:rPr lang="en-US" sz="1500" dirty="0"/>
                  <a:t> </a:t>
                </a:r>
                <a:r>
                  <a:rPr lang="en-US" sz="1500" dirty="0" err="1"/>
                  <a:t>להגיע</a:t>
                </a:r>
                <a:r>
                  <a:rPr lang="en-US" sz="1500" dirty="0"/>
                  <a:t> </a:t>
                </a:r>
                <a:r>
                  <a:rPr lang="en-US" sz="1500" dirty="0" err="1"/>
                  <a:t>למינימום</a:t>
                </a:r>
                <a:r>
                  <a:rPr lang="en-US" sz="1500" dirty="0"/>
                  <a:t> </a:t>
                </a:r>
                <a:r>
                  <a:rPr lang="en-US" sz="1500" dirty="0" err="1"/>
                  <a:t>של</a:t>
                </a:r>
                <a:r>
                  <a:rPr lang="en-US" sz="1500" dirty="0"/>
                  <a:t> </a:t>
                </a:r>
                <a:r>
                  <a:rPr lang="en-US" sz="1500" dirty="0" err="1"/>
                  <a:t>פונקציית</a:t>
                </a:r>
                <a:r>
                  <a:rPr lang="en-US" sz="1500" dirty="0"/>
                  <a:t> </a:t>
                </a:r>
                <a:r>
                  <a:rPr lang="en-US" sz="1500" dirty="0" err="1"/>
                  <a:t>השגיאה</a:t>
                </a:r>
                <a:r>
                  <a:rPr lang="en-US" sz="1500" dirty="0"/>
                  <a:t> </a:t>
                </a:r>
                <a:r>
                  <a:rPr lang="en-US" sz="1500" dirty="0" err="1"/>
                  <a:t>הכוללת</a:t>
                </a:r>
                <a:r>
                  <a:rPr lang="en-US" sz="1500" dirty="0"/>
                  <a:t>, אשר </a:t>
                </a:r>
                <a:r>
                  <a:rPr lang="en-US" sz="1500" dirty="0" err="1"/>
                  <a:t>מחושבת</a:t>
                </a:r>
                <a:r>
                  <a:rPr lang="en-US" sz="1500" dirty="0"/>
                  <a:t> </a:t>
                </a:r>
                <a:r>
                  <a:rPr lang="en-US" sz="1500" dirty="0" err="1"/>
                  <a:t>על</a:t>
                </a:r>
                <a:r>
                  <a:rPr lang="en-US" sz="1500" dirty="0"/>
                  <a:t> </a:t>
                </a:r>
                <a:r>
                  <a:rPr lang="en-US" sz="1500" dirty="0" err="1"/>
                  <a:t>ידי</a:t>
                </a:r>
                <a:r>
                  <a:rPr lang="en-US" sz="1500" dirty="0"/>
                  <a:t> </a:t>
                </a:r>
                <a:r>
                  <a:rPr lang="en-US" sz="1500" dirty="0" err="1"/>
                  <a:t>סכמה</a:t>
                </a:r>
                <a:r>
                  <a:rPr lang="en-US" sz="1500" dirty="0"/>
                  <a:t> </a:t>
                </a:r>
                <a:r>
                  <a:rPr lang="en-US" sz="1500" dirty="0" err="1"/>
                  <a:t>של</a:t>
                </a:r>
                <a:r>
                  <a:rPr lang="en-US" sz="1500" dirty="0"/>
                  <a:t> </a:t>
                </a:r>
                <a:r>
                  <a:rPr lang="en-US" sz="1500" dirty="0" err="1"/>
                  <a:t>כל</a:t>
                </a:r>
                <a:r>
                  <a:rPr lang="en-US" sz="1500" dirty="0"/>
                  <a:t> </a:t>
                </a:r>
                <a:r>
                  <a:rPr lang="en-US" sz="1500" dirty="0" err="1"/>
                  <a:t>פונקציות</a:t>
                </a:r>
                <a:r>
                  <a:rPr lang="en-US" sz="1500" dirty="0"/>
                  <a:t> </a:t>
                </a:r>
                <a:r>
                  <a:rPr lang="en-US" sz="1500" dirty="0" err="1"/>
                  <a:t>השגיאה</a:t>
                </a:r>
                <a:r>
                  <a:rPr lang="he-IL" sz="1500" dirty="0"/>
                  <a:t>.</a:t>
                </a:r>
                <a:r>
                  <a:rPr lang="en-US" sz="1500" dirty="0"/>
                  <a:t> </a:t>
                </a:r>
                <a:r>
                  <a:rPr lang="en-US" sz="1500" dirty="0">
                    <a:effectLst/>
                  </a:rPr>
                  <a:t>Cost=</a:t>
                </a:r>
                <a14:m>
                  <m:oMath xmlns:m="http://schemas.openxmlformats.org/officeDocument/2006/math">
                    <m:f>
                      <m:fPr>
                        <m:ctrlPr>
                          <a:rPr lang="en-US" sz="1500" i="1">
                            <a:effectLst/>
                            <a:latin typeface="Cambria Math" panose="02040503050406030204" pitchFamily="18" charset="0"/>
                          </a:rPr>
                        </m:ctrlPr>
                      </m:fPr>
                      <m:num>
                        <m:r>
                          <a:rPr lang="en-US" sz="1500" i="1">
                            <a:effectLst/>
                            <a:latin typeface="Cambria Math" panose="02040503050406030204" pitchFamily="18" charset="0"/>
                          </a:rPr>
                          <m:t>1</m:t>
                        </m:r>
                      </m:num>
                      <m:den>
                        <m:r>
                          <a:rPr lang="en-US" sz="1500" i="1">
                            <a:effectLst/>
                            <a:latin typeface="Cambria Math" panose="02040503050406030204" pitchFamily="18" charset="0"/>
                          </a:rPr>
                          <m:t>𝑁</m:t>
                        </m:r>
                      </m:den>
                    </m:f>
                    <m:nary>
                      <m:naryPr>
                        <m:chr m:val="∑"/>
                        <m:limLoc m:val="undOvr"/>
                        <m:ctrlPr>
                          <a:rPr lang="en-US" sz="1500" i="1">
                            <a:effectLst/>
                            <a:latin typeface="Cambria Math" panose="02040503050406030204" pitchFamily="18" charset="0"/>
                          </a:rPr>
                        </m:ctrlPr>
                      </m:naryPr>
                      <m:sub>
                        <m:r>
                          <a:rPr lang="en-US" sz="1500" i="1">
                            <a:effectLst/>
                            <a:latin typeface="Cambria Math" panose="02040503050406030204" pitchFamily="18" charset="0"/>
                          </a:rPr>
                          <m:t>𝑖</m:t>
                        </m:r>
                        <m:r>
                          <a:rPr lang="en-US" sz="1500" i="1">
                            <a:effectLst/>
                            <a:latin typeface="Cambria Math" panose="02040503050406030204" pitchFamily="18" charset="0"/>
                          </a:rPr>
                          <m:t>=</m:t>
                        </m:r>
                        <m:r>
                          <a:rPr lang="en-US" sz="1500" i="1">
                            <a:effectLst/>
                            <a:latin typeface="Cambria Math" panose="02040503050406030204" pitchFamily="18" charset="0"/>
                          </a:rPr>
                          <m:t>1</m:t>
                        </m:r>
                      </m:sub>
                      <m:sup>
                        <m:r>
                          <a:rPr lang="en-US" sz="1500" i="1">
                            <a:effectLst/>
                            <a:latin typeface="Cambria Math" panose="02040503050406030204" pitchFamily="18" charset="0"/>
                          </a:rPr>
                          <m:t>𝑁</m:t>
                        </m:r>
                      </m:sup>
                      <m:e>
                        <m:r>
                          <a:rPr lang="en-US" sz="1500" i="1">
                            <a:effectLst/>
                            <a:latin typeface="Cambria Math" panose="02040503050406030204" pitchFamily="18" charset="0"/>
                          </a:rPr>
                          <m:t>(</m:t>
                        </m:r>
                        <m:sSup>
                          <m:sSupPr>
                            <m:ctrlPr>
                              <a:rPr lang="en-US" sz="1500" i="1">
                                <a:effectLst/>
                                <a:latin typeface="Cambria Math" panose="02040503050406030204" pitchFamily="18" charset="0"/>
                              </a:rPr>
                            </m:ctrlPr>
                          </m:sSupPr>
                          <m:e>
                            <m:r>
                              <a:rPr lang="en-US" sz="1500" i="1">
                                <a:effectLst/>
                                <a:latin typeface="Cambria Math" panose="02040503050406030204" pitchFamily="18" charset="0"/>
                              </a:rPr>
                              <m:t>𝑌</m:t>
                            </m:r>
                          </m:e>
                          <m:sup>
                            <m:r>
                              <a:rPr lang="en-US" sz="1500" i="1">
                                <a:effectLst/>
                                <a:latin typeface="Cambria Math" panose="02040503050406030204" pitchFamily="18" charset="0"/>
                              </a:rPr>
                              <m:t>′</m:t>
                            </m:r>
                          </m:sup>
                        </m:sSup>
                        <m:r>
                          <a:rPr lang="en-US" sz="1500" i="1">
                            <a:effectLst/>
                            <a:latin typeface="Cambria Math" panose="02040503050406030204" pitchFamily="18" charset="0"/>
                          </a:rPr>
                          <m:t>−</m:t>
                        </m:r>
                        <m:r>
                          <a:rPr lang="en-US" sz="1500" i="1">
                            <a:effectLst/>
                            <a:latin typeface="Cambria Math" panose="02040503050406030204" pitchFamily="18" charset="0"/>
                          </a:rPr>
                          <m:t>𝑦</m:t>
                        </m:r>
                        <m:r>
                          <a:rPr lang="en-US" sz="1500" i="1">
                            <a:effectLst/>
                            <a:latin typeface="Cambria Math" panose="02040503050406030204" pitchFamily="18" charset="0"/>
                          </a:rPr>
                          <m:t>)^</m:t>
                        </m:r>
                        <m:r>
                          <a:rPr lang="en-US" sz="1500" i="1">
                            <a:effectLst/>
                            <a:latin typeface="Cambria Math" panose="02040503050406030204" pitchFamily="18" charset="0"/>
                          </a:rPr>
                          <m:t>2</m:t>
                        </m:r>
                      </m:e>
                    </m:nary>
                  </m:oMath>
                </a14:m>
                <a:endParaRPr lang="en-US" sz="1500" dirty="0">
                  <a:effectLst/>
                </a:endParaRPr>
              </a:p>
              <a:p>
                <a:pPr indent="-228600" algn="r" rtl="1">
                  <a:lnSpc>
                    <a:spcPct val="90000"/>
                  </a:lnSpc>
                  <a:spcAft>
                    <a:spcPts val="600"/>
                  </a:spcAft>
                  <a:buFont typeface="Arial" panose="020B0604020202020204" pitchFamily="34" charset="0"/>
                  <a:buChar char="•"/>
                </a:pPr>
                <a:endParaRPr lang="en-US" sz="1500" dirty="0">
                  <a:effectLst/>
                </a:endParaRPr>
              </a:p>
              <a:p>
                <a:pPr indent="-228600" algn="r" rtl="1">
                  <a:lnSpc>
                    <a:spcPct val="90000"/>
                  </a:lnSpc>
                  <a:spcAft>
                    <a:spcPts val="600"/>
                  </a:spcAft>
                  <a:buFont typeface="Arial" panose="020B0604020202020204" pitchFamily="34" charset="0"/>
                  <a:buChar char="•"/>
                </a:pPr>
                <a:r>
                  <a:rPr lang="en-US" sz="1500" dirty="0" err="1"/>
                  <a:t>אלגוריתם</a:t>
                </a:r>
                <a:r>
                  <a:rPr lang="en-US" sz="1500" dirty="0"/>
                  <a:t> ה</a:t>
                </a:r>
                <a:r>
                  <a:rPr lang="he-IL" sz="1500" dirty="0"/>
                  <a:t> </a:t>
                </a:r>
                <a:r>
                  <a:rPr lang="en-US" sz="1500" dirty="0"/>
                  <a:t>Gradient Descent</a:t>
                </a:r>
                <a:r>
                  <a:rPr lang="he-IL" sz="1500" dirty="0"/>
                  <a:t> </a:t>
                </a:r>
                <a:r>
                  <a:rPr lang="en-US" sz="1500" dirty="0" err="1"/>
                  <a:t>עוזר</a:t>
                </a:r>
                <a:r>
                  <a:rPr lang="en-US" sz="1500" dirty="0"/>
                  <a:t> </a:t>
                </a:r>
                <a:r>
                  <a:rPr lang="en-US" sz="1500" dirty="0" err="1"/>
                  <a:t>לנו</a:t>
                </a:r>
                <a:r>
                  <a:rPr lang="en-US" sz="1500" dirty="0"/>
                  <a:t> </a:t>
                </a:r>
                <a:r>
                  <a:rPr lang="en-US" sz="1500" dirty="0" err="1"/>
                  <a:t>לקבוע</a:t>
                </a:r>
                <a:r>
                  <a:rPr lang="en-US" sz="1500" dirty="0"/>
                  <a:t> </a:t>
                </a:r>
                <a:r>
                  <a:rPr lang="en-US" sz="1500" dirty="0" err="1"/>
                  <a:t>לאיזה</a:t>
                </a:r>
                <a:r>
                  <a:rPr lang="en-US" sz="1500" dirty="0"/>
                  <a:t> </a:t>
                </a:r>
                <a:r>
                  <a:rPr lang="en-US" sz="1500" dirty="0" err="1"/>
                  <a:t>כיוון</a:t>
                </a:r>
                <a:r>
                  <a:rPr lang="en-US" sz="1500" dirty="0"/>
                  <a:t> </a:t>
                </a:r>
                <a:r>
                  <a:rPr lang="en-US" sz="1500" dirty="0" err="1"/>
                  <a:t>אנו</a:t>
                </a:r>
                <a:r>
                  <a:rPr lang="en-US" sz="1500" dirty="0"/>
                  <a:t> </a:t>
                </a:r>
                <a:r>
                  <a:rPr lang="en-US" sz="1500" dirty="0" err="1"/>
                  <a:t>צריכים</a:t>
                </a:r>
                <a:r>
                  <a:rPr lang="en-US" sz="1500" dirty="0"/>
                  <a:t> </a:t>
                </a:r>
                <a:r>
                  <a:rPr lang="en-US" sz="1500" dirty="0" err="1"/>
                  <a:t>לצעוד</a:t>
                </a:r>
                <a:r>
                  <a:rPr lang="en-US" sz="1500" dirty="0"/>
                  <a:t> </a:t>
                </a:r>
                <a:r>
                  <a:rPr lang="en-US" sz="1500" dirty="0" err="1"/>
                  <a:t>על</a:t>
                </a:r>
                <a:r>
                  <a:rPr lang="en-US" sz="1500" dirty="0"/>
                  <a:t> </a:t>
                </a:r>
                <a:r>
                  <a:rPr lang="en-US" sz="1500" dirty="0" err="1"/>
                  <a:t>מנת</a:t>
                </a:r>
                <a:r>
                  <a:rPr lang="en-US" sz="1500" dirty="0"/>
                  <a:t> </a:t>
                </a:r>
                <a:r>
                  <a:rPr lang="en-US" sz="1500" dirty="0" err="1"/>
                  <a:t>להקטין</a:t>
                </a:r>
                <a:r>
                  <a:rPr lang="en-US" sz="1500" dirty="0"/>
                  <a:t> </a:t>
                </a:r>
                <a:r>
                  <a:rPr lang="en-US" sz="1500" dirty="0" err="1"/>
                  <a:t>את</a:t>
                </a:r>
                <a:r>
                  <a:rPr lang="en-US" sz="1500" dirty="0"/>
                  <a:t> </a:t>
                </a:r>
                <a:r>
                  <a:rPr lang="en-US" sz="1500" dirty="0" err="1"/>
                  <a:t>הפונקציה</a:t>
                </a:r>
                <a:r>
                  <a:rPr lang="he-IL" sz="1500" dirty="0"/>
                  <a:t>.</a:t>
                </a:r>
              </a:p>
              <a:p>
                <a:pPr indent="-228600" algn="r" rtl="1">
                  <a:lnSpc>
                    <a:spcPct val="90000"/>
                  </a:lnSpc>
                  <a:spcAft>
                    <a:spcPts val="600"/>
                  </a:spcAft>
                  <a:buFont typeface="Arial" panose="020B0604020202020204" pitchFamily="34" charset="0"/>
                  <a:buChar char="•"/>
                </a:pPr>
                <a:endParaRPr lang="en-US" sz="1500" dirty="0"/>
              </a:p>
              <a:p>
                <a:pPr indent="-228600" algn="r" rtl="1">
                  <a:lnSpc>
                    <a:spcPct val="90000"/>
                  </a:lnSpc>
                  <a:spcAft>
                    <a:spcPts val="600"/>
                  </a:spcAft>
                  <a:buFont typeface="Arial" panose="020B0604020202020204" pitchFamily="34" charset="0"/>
                  <a:buChar char="•"/>
                </a:pPr>
                <a:r>
                  <a:rPr lang="en-US" sz="1500" dirty="0" err="1"/>
                  <a:t>באמצעות</a:t>
                </a:r>
                <a:r>
                  <a:rPr lang="en-US" sz="1500" dirty="0"/>
                  <a:t> </a:t>
                </a:r>
                <a:r>
                  <a:rPr lang="en-US" sz="1500" dirty="0" err="1"/>
                  <a:t>גזירה</a:t>
                </a:r>
                <a:r>
                  <a:rPr lang="en-US" sz="1500" dirty="0"/>
                  <a:t> </a:t>
                </a:r>
                <a:r>
                  <a:rPr lang="en-US" sz="1500" dirty="0" err="1"/>
                  <a:t>חלקית</a:t>
                </a:r>
                <a:r>
                  <a:rPr lang="en-US" sz="1500" dirty="0"/>
                  <a:t> </a:t>
                </a:r>
                <a:r>
                  <a:rPr lang="en-US" sz="1500" dirty="0" err="1"/>
                  <a:t>של</a:t>
                </a:r>
                <a:r>
                  <a:rPr lang="en-US" sz="1500" dirty="0"/>
                  <a:t> </a:t>
                </a:r>
                <a:r>
                  <a:rPr lang="en-US" sz="1500" dirty="0" err="1"/>
                  <a:t>הפונקציה</a:t>
                </a:r>
                <a:r>
                  <a:rPr lang="en-US" sz="1500" dirty="0"/>
                  <a:t> </a:t>
                </a:r>
                <a:r>
                  <a:rPr lang="en-US" sz="1500" dirty="0" err="1"/>
                  <a:t>לפי</a:t>
                </a:r>
                <a:r>
                  <a:rPr lang="en-US" sz="1500" dirty="0"/>
                  <a:t> </a:t>
                </a:r>
                <a:r>
                  <a:rPr lang="en-US" sz="1500" dirty="0" err="1"/>
                  <a:t>פרמטרים</a:t>
                </a:r>
                <a:r>
                  <a:rPr lang="en-US" sz="1500" dirty="0"/>
                  <a:t> </a:t>
                </a:r>
                <a:r>
                  <a:rPr lang="en-US" sz="1500" dirty="0" err="1"/>
                  <a:t>ומציאת</a:t>
                </a:r>
                <a:r>
                  <a:rPr lang="en-US" sz="1500" dirty="0"/>
                  <a:t> </a:t>
                </a:r>
                <a:r>
                  <a:rPr lang="en-US" sz="1500" dirty="0" err="1"/>
                  <a:t>הכיוון</a:t>
                </a:r>
                <a:r>
                  <a:rPr lang="en-US" sz="1500" dirty="0"/>
                  <a:t> </a:t>
                </a:r>
                <a:r>
                  <a:rPr lang="en-US" sz="1500" dirty="0" err="1"/>
                  <a:t>שבו</a:t>
                </a:r>
                <a:r>
                  <a:rPr lang="en-US" sz="1500" dirty="0"/>
                  <a:t> </a:t>
                </a:r>
                <a:r>
                  <a:rPr lang="en-US" sz="1500" dirty="0" err="1"/>
                  <a:t>השיפוע</a:t>
                </a:r>
                <a:r>
                  <a:rPr lang="en-US" sz="1500" dirty="0"/>
                  <a:t> </a:t>
                </a:r>
                <a:r>
                  <a:rPr lang="en-US" sz="1500" dirty="0" err="1"/>
                  <a:t>התחתון</a:t>
                </a:r>
                <a:r>
                  <a:rPr lang="en-US" sz="1500" dirty="0"/>
                  <a:t> </a:t>
                </a:r>
                <a:r>
                  <a:rPr lang="en-US" sz="1500" dirty="0" err="1"/>
                  <a:t>הכי</a:t>
                </a:r>
                <a:r>
                  <a:rPr lang="en-US" sz="1500" dirty="0"/>
                  <a:t> </a:t>
                </a:r>
                <a:r>
                  <a:rPr lang="en-US" sz="1500" dirty="0" err="1"/>
                  <a:t>חד</a:t>
                </a:r>
                <a:r>
                  <a:rPr lang="en-US" sz="1500" dirty="0"/>
                  <a:t> </a:t>
                </a:r>
                <a:r>
                  <a:rPr lang="en-US" sz="1500" dirty="0" err="1"/>
                  <a:t>לכל</a:t>
                </a:r>
                <a:r>
                  <a:rPr lang="en-US" sz="1500" dirty="0"/>
                  <a:t> </a:t>
                </a:r>
                <a:r>
                  <a:rPr lang="en-US" sz="1500" dirty="0" err="1"/>
                  <a:t>פרמטר</a:t>
                </a:r>
                <a:r>
                  <a:rPr lang="he-IL" sz="1500" dirty="0"/>
                  <a:t>.</a:t>
                </a:r>
                <a:endParaRPr lang="en-US" sz="1500" dirty="0"/>
              </a:p>
              <a:p>
                <a:pPr indent="-228600" algn="r" rtl="1">
                  <a:lnSpc>
                    <a:spcPct val="90000"/>
                  </a:lnSpc>
                  <a:spcAft>
                    <a:spcPts val="600"/>
                  </a:spcAft>
                  <a:buFont typeface="Arial" panose="020B0604020202020204" pitchFamily="34" charset="0"/>
                  <a:buChar char="•"/>
                </a:pPr>
                <a:endParaRPr lang="en-US" sz="1500" dirty="0"/>
              </a:p>
            </p:txBody>
          </p:sp>
        </mc:Choice>
        <mc:Fallback xmlns="">
          <p:sp>
            <p:nvSpPr>
              <p:cNvPr id="3" name="TextBox 2">
                <a:extLst>
                  <a:ext uri="{FF2B5EF4-FFF2-40B4-BE49-F238E27FC236}">
                    <a16:creationId xmlns:a16="http://schemas.microsoft.com/office/drawing/2014/main" id="{C15CE9F1-0A5E-43B3-8CBE-EF5379DA28FC}"/>
                  </a:ext>
                </a:extLst>
              </p:cNvPr>
              <p:cNvSpPr txBox="1">
                <a:spLocks noRot="1" noChangeAspect="1" noMove="1" noResize="1" noEditPoints="1" noAdjustHandles="1" noChangeArrowheads="1" noChangeShapeType="1" noTextEdit="1"/>
              </p:cNvSpPr>
              <p:nvPr/>
            </p:nvSpPr>
            <p:spPr>
              <a:xfrm>
                <a:off x="8014995" y="2623457"/>
                <a:ext cx="3732245" cy="3589615"/>
              </a:xfrm>
              <a:prstGeom prst="rect">
                <a:avLst/>
              </a:prstGeom>
              <a:blipFill>
                <a:blip r:embed="rId8"/>
                <a:stretch>
                  <a:fillRect l="-980" t="-1528" r="-654"/>
                </a:stretch>
              </a:blipFill>
            </p:spPr>
            <p:txBody>
              <a:bodyPr/>
              <a:lstStyle/>
              <a:p>
                <a:r>
                  <a:rPr lang="en-US">
                    <a:noFill/>
                  </a:rPr>
                  <a:t> </a:t>
                </a:r>
              </a:p>
            </p:txBody>
          </p:sp>
        </mc:Fallback>
      </mc:AlternateContent>
    </p:spTree>
    <p:extLst>
      <p:ext uri="{BB962C8B-B14F-4D97-AF65-F5344CB8AC3E}">
        <p14:creationId xmlns:p14="http://schemas.microsoft.com/office/powerpoint/2010/main" val="75008042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DC8C3-EF2D-4A91-B39D-C195D7C591BB}"/>
              </a:ext>
            </a:extLst>
          </p:cNvPr>
          <p:cNvSpPr txBox="1"/>
          <p:nvPr/>
        </p:nvSpPr>
        <p:spPr>
          <a:xfrm>
            <a:off x="712363" y="489215"/>
            <a:ext cx="4595071" cy="1202425"/>
          </a:xfrm>
          <a:prstGeom prst="rect">
            <a:avLst/>
          </a:prstGeom>
        </p:spPr>
        <p:txBody>
          <a:bodyPr vert="horz" lIns="91440" tIns="45720" rIns="91440" bIns="45720" rtlCol="0" anchor="ctr">
            <a:normAutofit lnSpcReduction="10000"/>
          </a:bodyPr>
          <a:lstStyle/>
          <a:p>
            <a:pPr algn="ctr">
              <a:lnSpc>
                <a:spcPct val="90000"/>
              </a:lnSpc>
              <a:spcBef>
                <a:spcPct val="0"/>
              </a:spcBef>
              <a:spcAft>
                <a:spcPts val="600"/>
              </a:spcAft>
            </a:pPr>
            <a:r>
              <a:rPr lang="en-US" sz="4100" b="1" dirty="0">
                <a:latin typeface="+mj-lt"/>
                <a:ea typeface="+mj-ea"/>
                <a:cs typeface="+mj-cs"/>
              </a:rPr>
              <a:t>Convolutional Neural Networks - CNN</a:t>
            </a:r>
          </a:p>
        </p:txBody>
      </p:sp>
      <p:sp>
        <p:nvSpPr>
          <p:cNvPr id="4" name="TextBox 3">
            <a:extLst>
              <a:ext uri="{FF2B5EF4-FFF2-40B4-BE49-F238E27FC236}">
                <a16:creationId xmlns:a16="http://schemas.microsoft.com/office/drawing/2014/main" id="{F2E101E1-3CE9-417B-8E60-DB702E10C7EF}"/>
              </a:ext>
            </a:extLst>
          </p:cNvPr>
          <p:cNvSpPr txBox="1"/>
          <p:nvPr/>
        </p:nvSpPr>
        <p:spPr>
          <a:xfrm>
            <a:off x="254079" y="1989640"/>
            <a:ext cx="5511640" cy="1202426"/>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מבנה </a:t>
            </a:r>
            <a:r>
              <a:rPr lang="en-US" sz="1600" dirty="0" err="1">
                <a:latin typeface="Arial" panose="020B0604020202020204" pitchFamily="34" charset="0"/>
                <a:cs typeface="Arial" panose="020B0604020202020204" pitchFamily="34" charset="0"/>
              </a:rPr>
              <a:t>רשת</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זה</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מתאים</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הרבה</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יותר</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ללמידה</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של</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תמונות</a:t>
            </a:r>
            <a:r>
              <a:rPr lang="en-US" sz="1600" dirty="0">
                <a:latin typeface="Arial" panose="020B0604020202020204" pitchFamily="34" charset="0"/>
                <a:cs typeface="Arial" panose="020B0604020202020204" pitchFamily="34" charset="0"/>
              </a:rPr>
              <a:t>.</a:t>
            </a:r>
            <a:endParaRPr lang="he-IL" sz="1600" dirty="0">
              <a:latin typeface="Arial" panose="020B0604020202020204" pitchFamily="34" charset="0"/>
              <a:cs typeface="Arial" panose="020B0604020202020204" pitchFamily="34" charset="0"/>
            </a:endParaRPr>
          </a:p>
        </p:txBody>
      </p:sp>
      <p:sp>
        <p:nvSpPr>
          <p:cNvPr id="5132" name="Rectangle 7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8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4" name="Rectangle 8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How to build a convolutional neural network in Keras - Ander Fernández">
            <a:extLst>
              <a:ext uri="{FF2B5EF4-FFF2-40B4-BE49-F238E27FC236}">
                <a16:creationId xmlns:a16="http://schemas.microsoft.com/office/drawing/2014/main" id="{101056A9-906E-4C86-A6D8-E1E7BCBC84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3599" y="182101"/>
            <a:ext cx="2545731" cy="1290055"/>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30" name="Picture 10" descr="Convolutional Neural Networks – Cezanne Camacho – Machine and deep learning  educator.">
            <a:extLst>
              <a:ext uri="{FF2B5EF4-FFF2-40B4-BE49-F238E27FC236}">
                <a16:creationId xmlns:a16="http://schemas.microsoft.com/office/drawing/2014/main" id="{58D0AB26-408E-4DF5-B0F1-00C478FE52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80388" y="998711"/>
            <a:ext cx="2771588" cy="1981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A084950-15E7-4B03-BC94-4F3254C7BAF0}"/>
              </a:ext>
            </a:extLst>
          </p:cNvPr>
          <p:cNvPicPr/>
          <p:nvPr/>
        </p:nvPicPr>
        <p:blipFill>
          <a:blip r:embed="rId5"/>
          <a:stretch>
            <a:fillRect/>
          </a:stretch>
        </p:blipFill>
        <p:spPr>
          <a:xfrm>
            <a:off x="6420908" y="4293512"/>
            <a:ext cx="5439659" cy="2007581"/>
          </a:xfrm>
          <a:prstGeom prst="rect">
            <a:avLst/>
          </a:prstGeom>
        </p:spPr>
      </p:pic>
      <p:sp>
        <p:nvSpPr>
          <p:cNvPr id="3" name="AutoShape 2" descr="How to build a convolutional neural network in Keras - Ander Fernández">
            <a:extLst>
              <a:ext uri="{FF2B5EF4-FFF2-40B4-BE49-F238E27FC236}">
                <a16:creationId xmlns:a16="http://schemas.microsoft.com/office/drawing/2014/main" id="{B3505075-DF2B-4DFC-A771-12CAB1EAB6B4}"/>
              </a:ext>
            </a:extLst>
          </p:cNvPr>
          <p:cNvSpPr>
            <a:spLocks noChangeAspect="1" noChangeArrowheads="1"/>
          </p:cNvSpPr>
          <p:nvPr/>
        </p:nvSpPr>
        <p:spPr bwMode="auto">
          <a:xfrm>
            <a:off x="2705100" y="570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B614E34B-D8DB-4BCE-B22D-A3FCB55E270C}"/>
              </a:ext>
            </a:extLst>
          </p:cNvPr>
          <p:cNvSpPr txBox="1"/>
          <p:nvPr/>
        </p:nvSpPr>
        <p:spPr>
          <a:xfrm>
            <a:off x="5728299" y="1472156"/>
            <a:ext cx="3221031" cy="1354217"/>
          </a:xfrm>
          <a:prstGeom prst="rect">
            <a:avLst/>
          </a:prstGeom>
          <a:noFill/>
        </p:spPr>
        <p:txBody>
          <a:bodyPr wrap="square" rtlCol="0">
            <a:spAutoFit/>
          </a:bodyPr>
          <a:lstStyle/>
          <a:p>
            <a:pPr algn="r" rtl="1">
              <a:spcAft>
                <a:spcPts val="600"/>
              </a:spcAft>
            </a:pPr>
            <a:r>
              <a:rPr lang="he-IL" dirty="0">
                <a:solidFill>
                  <a:schemeClr val="bg1"/>
                </a:solidFill>
              </a:rPr>
              <a:t>32*32*3=3072 </a:t>
            </a:r>
          </a:p>
          <a:p>
            <a:pPr algn="r" rtl="1">
              <a:spcAft>
                <a:spcPts val="600"/>
              </a:spcAft>
            </a:pPr>
            <a:r>
              <a:rPr lang="he-IL" dirty="0">
                <a:solidFill>
                  <a:schemeClr val="bg1"/>
                </a:solidFill>
              </a:rPr>
              <a:t>600*600*3=1,080,000</a:t>
            </a:r>
          </a:p>
          <a:p>
            <a:pPr algn="r" rtl="1">
              <a:spcAft>
                <a:spcPts val="600"/>
              </a:spcAft>
            </a:pPr>
            <a:r>
              <a:rPr lang="he-IL" dirty="0">
                <a:solidFill>
                  <a:schemeClr val="bg1"/>
                </a:solidFill>
              </a:rPr>
              <a:t>נראה בבירור כי יש לנו בעיית </a:t>
            </a:r>
            <a:r>
              <a:rPr lang="en-US" dirty="0">
                <a:solidFill>
                  <a:schemeClr val="bg1"/>
                </a:solidFill>
              </a:rPr>
              <a:t>Scale</a:t>
            </a:r>
            <a:r>
              <a:rPr lang="he-IL" dirty="0">
                <a:solidFill>
                  <a:schemeClr val="bg1"/>
                </a:solidFill>
              </a:rPr>
              <a:t>.</a:t>
            </a:r>
            <a:endParaRPr lang="en-US" dirty="0">
              <a:solidFill>
                <a:schemeClr val="bg1"/>
              </a:solidFill>
            </a:endParaRPr>
          </a:p>
        </p:txBody>
      </p:sp>
      <p:sp>
        <p:nvSpPr>
          <p:cNvPr id="7" name="TextBox 6">
            <a:extLst>
              <a:ext uri="{FF2B5EF4-FFF2-40B4-BE49-F238E27FC236}">
                <a16:creationId xmlns:a16="http://schemas.microsoft.com/office/drawing/2014/main" id="{A31A82EF-3DCD-48FD-AF90-433D5DD39CAE}"/>
              </a:ext>
            </a:extLst>
          </p:cNvPr>
          <p:cNvSpPr txBox="1"/>
          <p:nvPr/>
        </p:nvSpPr>
        <p:spPr>
          <a:xfrm>
            <a:off x="322986" y="2380982"/>
            <a:ext cx="5511640" cy="2785378"/>
          </a:xfrm>
          <a:prstGeom prst="rect">
            <a:avLst/>
          </a:prstGeom>
          <a:noFill/>
        </p:spPr>
        <p:txBody>
          <a:bodyPr wrap="square" rtlCol="0">
            <a:spAutoFit/>
          </a:bodyPr>
          <a:lstStyle/>
          <a:p>
            <a:pPr algn="r" rtl="1">
              <a:spcAft>
                <a:spcPts val="600"/>
              </a:spcAft>
            </a:pPr>
            <a:r>
              <a:rPr lang="he-IL" sz="1600" dirty="0">
                <a:latin typeface="Arial" panose="020B0604020202020204" pitchFamily="34" charset="0"/>
                <a:cs typeface="Arial" panose="020B0604020202020204" pitchFamily="34" charset="0"/>
              </a:rPr>
              <a:t>ארכיטקטורת ה </a:t>
            </a:r>
            <a:r>
              <a:rPr lang="en-US" sz="1600" dirty="0" err="1">
                <a:latin typeface="Arial" panose="020B0604020202020204" pitchFamily="34" charset="0"/>
                <a:cs typeface="Arial" panose="020B0604020202020204" pitchFamily="34" charset="0"/>
              </a:rPr>
              <a:t>ConvNets</a:t>
            </a:r>
            <a:r>
              <a:rPr lang="he-IL" sz="1600" dirty="0">
                <a:latin typeface="Arial" panose="020B0604020202020204" pitchFamily="34" charset="0"/>
                <a:cs typeface="Arial" panose="020B0604020202020204" pitchFamily="34" charset="0"/>
              </a:rPr>
              <a:t> בנויה משלוש שכבות עיקריות:</a:t>
            </a:r>
          </a:p>
          <a:p>
            <a:pPr marL="342900" indent="-342900" algn="r" rtl="1">
              <a:spcAft>
                <a:spcPts val="600"/>
              </a:spcAft>
              <a:buAutoNum type="arabicPeriod"/>
            </a:pPr>
            <a:r>
              <a:rPr lang="en-US" sz="1600" dirty="0">
                <a:latin typeface="Arial" panose="020B0604020202020204" pitchFamily="34" charset="0"/>
                <a:cs typeface="Arial" panose="020B0604020202020204" pitchFamily="34" charset="0"/>
                <a:hlinkClick r:id="" action="ppaction://noaction"/>
              </a:rPr>
              <a:t>Convolutional Layer</a:t>
            </a:r>
            <a:r>
              <a:rPr lang="he-IL" sz="1600" dirty="0">
                <a:latin typeface="Arial" panose="020B0604020202020204" pitchFamily="34" charset="0"/>
                <a:cs typeface="Arial" panose="020B0604020202020204" pitchFamily="34" charset="0"/>
                <a:hlinkClick r:id="" action="ppaction://noaction"/>
              </a:rPr>
              <a:t> </a:t>
            </a:r>
            <a:r>
              <a:rPr lang="he-IL" sz="1600" dirty="0">
                <a:latin typeface="Arial" panose="020B0604020202020204" pitchFamily="34" charset="0"/>
                <a:cs typeface="Arial" panose="020B0604020202020204" pitchFamily="34" charset="0"/>
              </a:rPr>
              <a:t>– שכבה זו כוללת קבוצת פילטרים הניתנים ללמידה, אשר מטרתם להיות מסוגלים לזהות פיצ'ר </a:t>
            </a:r>
            <a:r>
              <a:rPr lang="he-IL" sz="1600" dirty="0" err="1">
                <a:latin typeface="Arial" panose="020B0604020202020204" pitchFamily="34" charset="0"/>
                <a:cs typeface="Arial" panose="020B0604020202020204" pitchFamily="34" charset="0"/>
              </a:rPr>
              <a:t>ויזאולי</a:t>
            </a:r>
            <a:r>
              <a:rPr lang="he-IL" sz="1600" dirty="0">
                <a:latin typeface="Arial" panose="020B0604020202020204" pitchFamily="34" charset="0"/>
                <a:cs typeface="Arial" panose="020B0604020202020204" pitchFamily="34" charset="0"/>
              </a:rPr>
              <a:t> מסוים בתמונה כמו פינה של עצם כלשהו, כתם גדול של צבע או אפילו צורה של גלגל.</a:t>
            </a:r>
            <a:endParaRPr lang="en-US" sz="1600" dirty="0">
              <a:latin typeface="Arial" panose="020B0604020202020204" pitchFamily="34" charset="0"/>
              <a:cs typeface="Arial" panose="020B0604020202020204" pitchFamily="34" charset="0"/>
            </a:endParaRPr>
          </a:p>
          <a:p>
            <a:pPr marL="342900" indent="-342900" algn="r" rtl="1">
              <a:spcAft>
                <a:spcPts val="600"/>
              </a:spcAft>
              <a:buAutoNum type="arabicPeriod"/>
            </a:pPr>
            <a:r>
              <a:rPr lang="en-US" sz="1600" dirty="0">
                <a:latin typeface="Arial" panose="020B0604020202020204" pitchFamily="34" charset="0"/>
                <a:cs typeface="Arial" panose="020B0604020202020204" pitchFamily="34" charset="0"/>
              </a:rPr>
              <a:t>Pooling Layer</a:t>
            </a:r>
            <a:r>
              <a:rPr lang="he-IL" sz="1600" dirty="0">
                <a:latin typeface="Arial" panose="020B0604020202020204" pitchFamily="34" charset="0"/>
                <a:cs typeface="Arial" panose="020B0604020202020204" pitchFamily="34" charset="0"/>
              </a:rPr>
              <a:t> - שכבה אשר מטרתה היא להקטין ולפשט את הקלט המועבר בין השכבות.</a:t>
            </a:r>
            <a:endParaRPr lang="en-US" sz="1600" dirty="0">
              <a:latin typeface="Arial" panose="020B0604020202020204" pitchFamily="34" charset="0"/>
              <a:cs typeface="Arial" panose="020B0604020202020204" pitchFamily="34" charset="0"/>
            </a:endParaRPr>
          </a:p>
          <a:p>
            <a:pPr marL="342900" indent="-342900" algn="r" rtl="1">
              <a:spcAft>
                <a:spcPts val="600"/>
              </a:spcAft>
              <a:buAutoNum type="arabicPeriod"/>
            </a:pPr>
            <a:r>
              <a:rPr lang="en-US" sz="1600" dirty="0">
                <a:latin typeface="Arial" panose="020B0604020202020204" pitchFamily="34" charset="0"/>
                <a:cs typeface="Arial" panose="020B0604020202020204" pitchFamily="34" charset="0"/>
              </a:rPr>
              <a:t>Fully Connected Layer</a:t>
            </a:r>
            <a:r>
              <a:rPr lang="he-IL" sz="1600" dirty="0">
                <a:latin typeface="Arial" panose="020B0604020202020204" pitchFamily="34" charset="0"/>
                <a:cs typeface="Arial" panose="020B0604020202020204" pitchFamily="34" charset="0"/>
              </a:rPr>
              <a:t> – השכבה האחרונה ברשת מספר הנוירונים בשכבה זו יקבע לפי מספר הקטגוריות שאנו רוצים לסווג.</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77913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for post">
            <a:extLst>
              <a:ext uri="{FF2B5EF4-FFF2-40B4-BE49-F238E27FC236}">
                <a16:creationId xmlns:a16="http://schemas.microsoft.com/office/drawing/2014/main" id="{0518FD29-DA78-4A69-9E9A-44FB3EA3F0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3472" y="103203"/>
            <a:ext cx="11825056" cy="6651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93320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2999</Words>
  <Application>Microsoft Office PowerPoint</Application>
  <PresentationFormat>Widescreen</PresentationFormat>
  <Paragraphs>299</Paragraphs>
  <Slides>33</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Calibri</vt:lpstr>
      <vt:lpstr>Calibri Light</vt:lpstr>
      <vt:lpstr>Cambria Math</vt:lpstr>
      <vt:lpstr>charter</vt:lpstr>
      <vt:lpstr>Symbol</vt:lpstr>
      <vt:lpstr>Tw Cen MT</vt:lpstr>
      <vt:lpstr>Office Theme</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למידה עמוקה וראייה ממוחשבת ברכבים אוטונומיים</dc:title>
  <dc:creator>Stav Cohen</dc:creator>
  <cp:lastModifiedBy>Stav Cohen</cp:lastModifiedBy>
  <cp:revision>28</cp:revision>
  <dcterms:created xsi:type="dcterms:W3CDTF">2020-11-15T11:45:36Z</dcterms:created>
  <dcterms:modified xsi:type="dcterms:W3CDTF">2020-12-21T17:31:17Z</dcterms:modified>
</cp:coreProperties>
</file>